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notesSlides/notesSlide19.xml" ContentType="application/vnd.openxmlformats-officedocument.presentationml.notesSlide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notesSlides/notesSlide21.xml" ContentType="application/vnd.openxmlformats-officedocument.presentationml.notesSlide+xml"/>
  <Override PartName="/ppt/tags/tag36.xml" ContentType="application/vnd.openxmlformats-officedocument.presentationml.tags+xml"/>
  <Override PartName="/ppt/notesSlides/notesSlide22.xml" ContentType="application/vnd.openxmlformats-officedocument.presentationml.notesSlide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tags/tag38.xml" ContentType="application/vnd.openxmlformats-officedocument.presentationml.tags+xml"/>
  <Override PartName="/ppt/notesSlides/notesSlide24.xml" ContentType="application/vnd.openxmlformats-officedocument.presentationml.notesSlide+xml"/>
  <Override PartName="/ppt/tags/tag39.xml" ContentType="application/vnd.openxmlformats-officedocument.presentationml.tags+xml"/>
  <Override PartName="/ppt/notesSlides/notesSlide25.xml" ContentType="application/vnd.openxmlformats-officedocument.presentationml.notesSlide+xml"/>
  <Override PartName="/ppt/tags/tag40.xml" ContentType="application/vnd.openxmlformats-officedocument.presentationml.tags+xml"/>
  <Override PartName="/ppt/notesSlides/notesSlide26.xml" ContentType="application/vnd.openxmlformats-officedocument.presentationml.notesSlide+xml"/>
  <Override PartName="/ppt/tags/tag41.xml" ContentType="application/vnd.openxmlformats-officedocument.presentationml.tags+xml"/>
  <Override PartName="/ppt/notesSlides/notesSlide27.xml" ContentType="application/vnd.openxmlformats-officedocument.presentationml.notesSlide+xml"/>
  <Override PartName="/ppt/tags/tag42.xml" ContentType="application/vnd.openxmlformats-officedocument.presentationml.tags+xml"/>
  <Override PartName="/ppt/notesSlides/notesSlide28.xml" ContentType="application/vnd.openxmlformats-officedocument.presentationml.notesSlide+xml"/>
  <Override PartName="/ppt/tags/tag43.xml" ContentType="application/vnd.openxmlformats-officedocument.presentationml.tags+xml"/>
  <Override PartName="/ppt/notesSlides/notesSlide29.xml" ContentType="application/vnd.openxmlformats-officedocument.presentationml.notesSlide+xml"/>
  <Override PartName="/ppt/tags/tag44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86" r:id="rId2"/>
    <p:sldId id="403" r:id="rId3"/>
    <p:sldId id="404" r:id="rId4"/>
    <p:sldId id="451" r:id="rId5"/>
    <p:sldId id="448" r:id="rId6"/>
    <p:sldId id="2076137056" r:id="rId7"/>
    <p:sldId id="2134804087" r:id="rId8"/>
    <p:sldId id="2076137062" r:id="rId9"/>
    <p:sldId id="2076137058" r:id="rId10"/>
    <p:sldId id="2134804086" r:id="rId11"/>
    <p:sldId id="2076137065" r:id="rId12"/>
    <p:sldId id="2134804089" r:id="rId13"/>
    <p:sldId id="2076137063" r:id="rId14"/>
    <p:sldId id="397" r:id="rId15"/>
    <p:sldId id="2134804090" r:id="rId16"/>
    <p:sldId id="2076137066" r:id="rId17"/>
    <p:sldId id="2134804088" r:id="rId18"/>
    <p:sldId id="2134804105" r:id="rId19"/>
    <p:sldId id="2134804106" r:id="rId20"/>
    <p:sldId id="2134804108" r:id="rId21"/>
    <p:sldId id="2134804091" r:id="rId22"/>
    <p:sldId id="2134804110" r:id="rId23"/>
    <p:sldId id="2134804111" r:id="rId24"/>
    <p:sldId id="2134804112" r:id="rId25"/>
    <p:sldId id="402" r:id="rId26"/>
    <p:sldId id="287" r:id="rId27"/>
    <p:sldId id="2134804109" r:id="rId28"/>
    <p:sldId id="2134804114" r:id="rId29"/>
    <p:sldId id="2134804115" r:id="rId30"/>
    <p:sldId id="2134804113" r:id="rId31"/>
    <p:sldId id="342" r:id="rId32"/>
    <p:sldId id="405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596"/>
    <a:srgbClr val="FFFFFF"/>
    <a:srgbClr val="152C7E"/>
    <a:srgbClr val="1E2676"/>
    <a:srgbClr val="5EB5D0"/>
    <a:srgbClr val="5F5F5F"/>
    <a:srgbClr val="F8F8F8"/>
    <a:srgbClr val="B2B2B2"/>
    <a:srgbClr val="8CC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133"/>
  </p:normalViewPr>
  <p:slideViewPr>
    <p:cSldViewPr snapToGrid="0">
      <p:cViewPr varScale="1">
        <p:scale>
          <a:sx n="153" d="100"/>
          <a:sy n="153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FE56F-C61C-E74A-9108-DBC6294C20DC}" type="doc">
      <dgm:prSet loTypeId="urn:microsoft.com/office/officeart/2005/8/layout/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E81D6A7-8D65-0E49-BB15-3D40292F828E}">
      <dgm:prSet phldrT="[Text]"/>
      <dgm:spPr/>
      <dgm:t>
        <a:bodyPr/>
        <a:lstStyle/>
        <a:p>
          <a:r>
            <a:rPr lang="en-US" dirty="0" err="1"/>
            <a:t>云原生时代的</a:t>
          </a:r>
          <a:r>
            <a:rPr lang="zh-CN" altLang="en-US" dirty="0"/>
            <a:t> </a:t>
          </a:r>
          <a:r>
            <a:rPr lang="en-US" dirty="0"/>
            <a:t>DevOps</a:t>
          </a:r>
          <a:r>
            <a:rPr lang="zh-CN" altLang="en-US" dirty="0"/>
            <a:t> </a:t>
          </a:r>
          <a:r>
            <a:rPr lang="en-US" dirty="0" err="1"/>
            <a:t>挑战</a:t>
          </a:r>
          <a:endParaRPr lang="en-US" dirty="0"/>
        </a:p>
      </dgm:t>
    </dgm:pt>
    <dgm:pt modelId="{C1A4F2F7-A6A0-914D-98B9-A2F44DFAB46C}" type="parTrans" cxnId="{870A0397-8D3A-A64C-9304-12B3B260467C}">
      <dgm:prSet/>
      <dgm:spPr/>
      <dgm:t>
        <a:bodyPr/>
        <a:lstStyle/>
        <a:p>
          <a:endParaRPr lang="en-US"/>
        </a:p>
      </dgm:t>
    </dgm:pt>
    <dgm:pt modelId="{503C56D0-BD01-B148-A32C-235FF1928361}" type="sibTrans" cxnId="{870A0397-8D3A-A64C-9304-12B3B260467C}">
      <dgm:prSet/>
      <dgm:spPr/>
      <dgm:t>
        <a:bodyPr/>
        <a:lstStyle/>
        <a:p>
          <a:endParaRPr lang="en-US"/>
        </a:p>
      </dgm:t>
    </dgm:pt>
    <dgm:pt modelId="{B2F23266-566E-2D47-A351-C99AB04137FA}">
      <dgm:prSet phldrT="[Text]"/>
      <dgm:spPr/>
      <dgm:t>
        <a:bodyPr/>
        <a:lstStyle/>
        <a:p>
          <a:r>
            <a:rPr lang="en-US" dirty="0" err="1"/>
            <a:t>下一代</a:t>
          </a:r>
          <a:r>
            <a:rPr lang="zh-CN" altLang="en-US" dirty="0"/>
            <a:t> </a:t>
          </a:r>
          <a:r>
            <a:rPr lang="en-US" altLang="zh-CN" dirty="0"/>
            <a:t>DevOps</a:t>
          </a:r>
          <a:r>
            <a:rPr lang="zh-CN" altLang="en-US" dirty="0"/>
            <a:t> 技术探索</a:t>
          </a:r>
          <a:endParaRPr lang="en-US" dirty="0"/>
        </a:p>
      </dgm:t>
    </dgm:pt>
    <dgm:pt modelId="{90FBB0C3-B15C-BE4F-B9E9-2B222F1C848C}" type="parTrans" cxnId="{6FE3DF81-1143-D94A-978E-52638A5E2505}">
      <dgm:prSet/>
      <dgm:spPr/>
      <dgm:t>
        <a:bodyPr/>
        <a:lstStyle/>
        <a:p>
          <a:endParaRPr lang="en-US"/>
        </a:p>
      </dgm:t>
    </dgm:pt>
    <dgm:pt modelId="{83F27C54-06BE-994F-A4B2-20F57DC2205D}" type="sibTrans" cxnId="{6FE3DF81-1143-D94A-978E-52638A5E2505}">
      <dgm:prSet/>
      <dgm:spPr/>
      <dgm:t>
        <a:bodyPr/>
        <a:lstStyle/>
        <a:p>
          <a:endParaRPr lang="en-US"/>
        </a:p>
      </dgm:t>
    </dgm:pt>
    <dgm:pt modelId="{FB806A9C-667F-CA4B-A330-248AA478B390}">
      <dgm:prSet phldrT="[Text]"/>
      <dgm:spPr/>
      <dgm:t>
        <a:bodyPr/>
        <a:lstStyle/>
        <a:p>
          <a:r>
            <a:rPr lang="en-US" dirty="0" err="1"/>
            <a:t>KubeVela</a:t>
          </a:r>
          <a:r>
            <a:rPr lang="zh-CN" altLang="en-US" dirty="0"/>
            <a:t> </a:t>
          </a:r>
          <a:r>
            <a:rPr lang="en-US" dirty="0" err="1"/>
            <a:t>开源社区生态及未来展望</a:t>
          </a:r>
          <a:endParaRPr lang="en-US" dirty="0"/>
        </a:p>
      </dgm:t>
    </dgm:pt>
    <dgm:pt modelId="{EFFDC254-0985-D146-A7CB-3BC631F4974F}" type="parTrans" cxnId="{343572C7-C0EE-AE4C-91A8-CA108118A456}">
      <dgm:prSet/>
      <dgm:spPr/>
      <dgm:t>
        <a:bodyPr/>
        <a:lstStyle/>
        <a:p>
          <a:endParaRPr lang="en-US"/>
        </a:p>
      </dgm:t>
    </dgm:pt>
    <dgm:pt modelId="{6340A086-B6CC-C741-A3BE-43293FB15EC4}" type="sibTrans" cxnId="{343572C7-C0EE-AE4C-91A8-CA108118A456}">
      <dgm:prSet/>
      <dgm:spPr/>
      <dgm:t>
        <a:bodyPr/>
        <a:lstStyle/>
        <a:p>
          <a:endParaRPr lang="en-US"/>
        </a:p>
      </dgm:t>
    </dgm:pt>
    <dgm:pt modelId="{95757EFA-A20C-7B49-8475-0D2F0EA6ED1B}" type="pres">
      <dgm:prSet presAssocID="{B37FE56F-C61C-E74A-9108-DBC6294C20DC}" presName="linear" presStyleCnt="0">
        <dgm:presLayoutVars>
          <dgm:dir/>
          <dgm:animLvl val="lvl"/>
          <dgm:resizeHandles val="exact"/>
        </dgm:presLayoutVars>
      </dgm:prSet>
      <dgm:spPr/>
    </dgm:pt>
    <dgm:pt modelId="{A0097847-C2B1-244D-A68E-42C4F366E8A4}" type="pres">
      <dgm:prSet presAssocID="{7E81D6A7-8D65-0E49-BB15-3D40292F828E}" presName="parentLin" presStyleCnt="0"/>
      <dgm:spPr/>
    </dgm:pt>
    <dgm:pt modelId="{DB7FB051-F04C-064C-B257-7C785786FE2E}" type="pres">
      <dgm:prSet presAssocID="{7E81D6A7-8D65-0E49-BB15-3D40292F828E}" presName="parentLeftMargin" presStyleLbl="node1" presStyleIdx="0" presStyleCnt="3"/>
      <dgm:spPr/>
    </dgm:pt>
    <dgm:pt modelId="{BCF36267-0823-F349-8D6E-37FCE6316D49}" type="pres">
      <dgm:prSet presAssocID="{7E81D6A7-8D65-0E49-BB15-3D40292F828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11F92C-E583-4F42-8B06-EEAC2BCFB7E4}" type="pres">
      <dgm:prSet presAssocID="{7E81D6A7-8D65-0E49-BB15-3D40292F828E}" presName="negativeSpace" presStyleCnt="0"/>
      <dgm:spPr/>
    </dgm:pt>
    <dgm:pt modelId="{5FE60940-3CAE-C241-A4D2-4473D0AFCD40}" type="pres">
      <dgm:prSet presAssocID="{7E81D6A7-8D65-0E49-BB15-3D40292F828E}" presName="childText" presStyleLbl="conFgAcc1" presStyleIdx="0" presStyleCnt="3">
        <dgm:presLayoutVars>
          <dgm:bulletEnabled val="1"/>
        </dgm:presLayoutVars>
      </dgm:prSet>
      <dgm:spPr/>
    </dgm:pt>
    <dgm:pt modelId="{1880C1C2-8ECD-D54A-AE1A-8F16F871758D}" type="pres">
      <dgm:prSet presAssocID="{503C56D0-BD01-B148-A32C-235FF1928361}" presName="spaceBetweenRectangles" presStyleCnt="0"/>
      <dgm:spPr/>
    </dgm:pt>
    <dgm:pt modelId="{1A900AA4-7B80-B744-93D5-D6E6DF76EF88}" type="pres">
      <dgm:prSet presAssocID="{B2F23266-566E-2D47-A351-C99AB04137FA}" presName="parentLin" presStyleCnt="0"/>
      <dgm:spPr/>
    </dgm:pt>
    <dgm:pt modelId="{4C7EE5F9-EFBD-F540-B940-5DA8FAF09B75}" type="pres">
      <dgm:prSet presAssocID="{B2F23266-566E-2D47-A351-C99AB04137FA}" presName="parentLeftMargin" presStyleLbl="node1" presStyleIdx="0" presStyleCnt="3"/>
      <dgm:spPr/>
    </dgm:pt>
    <dgm:pt modelId="{295889B5-7B21-9B44-85E0-1EC1FA863AFF}" type="pres">
      <dgm:prSet presAssocID="{B2F23266-566E-2D47-A351-C99AB04137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F404A15-2DCD-FD4E-B26B-9E88C1809122}" type="pres">
      <dgm:prSet presAssocID="{B2F23266-566E-2D47-A351-C99AB04137FA}" presName="negativeSpace" presStyleCnt="0"/>
      <dgm:spPr/>
    </dgm:pt>
    <dgm:pt modelId="{B8CB0696-FAFC-9146-AF1C-7CCC6D80812E}" type="pres">
      <dgm:prSet presAssocID="{B2F23266-566E-2D47-A351-C99AB04137FA}" presName="childText" presStyleLbl="conFgAcc1" presStyleIdx="1" presStyleCnt="3">
        <dgm:presLayoutVars>
          <dgm:bulletEnabled val="1"/>
        </dgm:presLayoutVars>
      </dgm:prSet>
      <dgm:spPr/>
    </dgm:pt>
    <dgm:pt modelId="{376BB033-E502-2B41-99F7-EBA7132E6A5B}" type="pres">
      <dgm:prSet presAssocID="{83F27C54-06BE-994F-A4B2-20F57DC2205D}" presName="spaceBetweenRectangles" presStyleCnt="0"/>
      <dgm:spPr/>
    </dgm:pt>
    <dgm:pt modelId="{13A51817-1248-3E46-86EA-08479982EC32}" type="pres">
      <dgm:prSet presAssocID="{FB806A9C-667F-CA4B-A330-248AA478B390}" presName="parentLin" presStyleCnt="0"/>
      <dgm:spPr/>
    </dgm:pt>
    <dgm:pt modelId="{887E4FF2-DB73-3149-9522-DF0D6FFAE99E}" type="pres">
      <dgm:prSet presAssocID="{FB806A9C-667F-CA4B-A330-248AA478B390}" presName="parentLeftMargin" presStyleLbl="node1" presStyleIdx="1" presStyleCnt="3"/>
      <dgm:spPr/>
    </dgm:pt>
    <dgm:pt modelId="{B95C1CB0-282E-BC4C-945F-BCC501A53756}" type="pres">
      <dgm:prSet presAssocID="{FB806A9C-667F-CA4B-A330-248AA478B39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FF3756F-A012-314C-BEA5-A7B8112DB1C0}" type="pres">
      <dgm:prSet presAssocID="{FB806A9C-667F-CA4B-A330-248AA478B390}" presName="negativeSpace" presStyleCnt="0"/>
      <dgm:spPr/>
    </dgm:pt>
    <dgm:pt modelId="{0C0CDE62-2A82-CA42-967B-AFAB838B94E1}" type="pres">
      <dgm:prSet presAssocID="{FB806A9C-667F-CA4B-A330-248AA478B39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331C800-5C1B-6444-A40B-39CCA002D1DA}" type="presOf" srcId="{7E81D6A7-8D65-0E49-BB15-3D40292F828E}" destId="{DB7FB051-F04C-064C-B257-7C785786FE2E}" srcOrd="0" destOrd="0" presId="urn:microsoft.com/office/officeart/2005/8/layout/list1"/>
    <dgm:cxn modelId="{F2268916-0C13-C944-9761-44F3EFB706FF}" type="presOf" srcId="{B2F23266-566E-2D47-A351-C99AB04137FA}" destId="{295889B5-7B21-9B44-85E0-1EC1FA863AFF}" srcOrd="1" destOrd="0" presId="urn:microsoft.com/office/officeart/2005/8/layout/list1"/>
    <dgm:cxn modelId="{E05D2E70-9589-474B-AB84-30AC5DC0A847}" type="presOf" srcId="{B37FE56F-C61C-E74A-9108-DBC6294C20DC}" destId="{95757EFA-A20C-7B49-8475-0D2F0EA6ED1B}" srcOrd="0" destOrd="0" presId="urn:microsoft.com/office/officeart/2005/8/layout/list1"/>
    <dgm:cxn modelId="{4DF66677-089A-E143-9276-275198DD742A}" type="presOf" srcId="{B2F23266-566E-2D47-A351-C99AB04137FA}" destId="{4C7EE5F9-EFBD-F540-B940-5DA8FAF09B75}" srcOrd="0" destOrd="0" presId="urn:microsoft.com/office/officeart/2005/8/layout/list1"/>
    <dgm:cxn modelId="{6FE3DF81-1143-D94A-978E-52638A5E2505}" srcId="{B37FE56F-C61C-E74A-9108-DBC6294C20DC}" destId="{B2F23266-566E-2D47-A351-C99AB04137FA}" srcOrd="1" destOrd="0" parTransId="{90FBB0C3-B15C-BE4F-B9E9-2B222F1C848C}" sibTransId="{83F27C54-06BE-994F-A4B2-20F57DC2205D}"/>
    <dgm:cxn modelId="{D22A7487-DC05-D54B-9B5D-8DBEEB92177E}" type="presOf" srcId="{FB806A9C-667F-CA4B-A330-248AA478B390}" destId="{887E4FF2-DB73-3149-9522-DF0D6FFAE99E}" srcOrd="0" destOrd="0" presId="urn:microsoft.com/office/officeart/2005/8/layout/list1"/>
    <dgm:cxn modelId="{746A0993-816F-B146-9E14-F096E694B251}" type="presOf" srcId="{FB806A9C-667F-CA4B-A330-248AA478B390}" destId="{B95C1CB0-282E-BC4C-945F-BCC501A53756}" srcOrd="1" destOrd="0" presId="urn:microsoft.com/office/officeart/2005/8/layout/list1"/>
    <dgm:cxn modelId="{870A0397-8D3A-A64C-9304-12B3B260467C}" srcId="{B37FE56F-C61C-E74A-9108-DBC6294C20DC}" destId="{7E81D6A7-8D65-0E49-BB15-3D40292F828E}" srcOrd="0" destOrd="0" parTransId="{C1A4F2F7-A6A0-914D-98B9-A2F44DFAB46C}" sibTransId="{503C56D0-BD01-B148-A32C-235FF1928361}"/>
    <dgm:cxn modelId="{343572C7-C0EE-AE4C-91A8-CA108118A456}" srcId="{B37FE56F-C61C-E74A-9108-DBC6294C20DC}" destId="{FB806A9C-667F-CA4B-A330-248AA478B390}" srcOrd="2" destOrd="0" parTransId="{EFFDC254-0985-D146-A7CB-3BC631F4974F}" sibTransId="{6340A086-B6CC-C741-A3BE-43293FB15EC4}"/>
    <dgm:cxn modelId="{AFB3F9E2-41BE-DC43-A75A-D50F5C2C3C01}" type="presOf" srcId="{7E81D6A7-8D65-0E49-BB15-3D40292F828E}" destId="{BCF36267-0823-F349-8D6E-37FCE6316D49}" srcOrd="1" destOrd="0" presId="urn:microsoft.com/office/officeart/2005/8/layout/list1"/>
    <dgm:cxn modelId="{9537317F-CE16-9C48-B052-C6C9F696D22A}" type="presParOf" srcId="{95757EFA-A20C-7B49-8475-0D2F0EA6ED1B}" destId="{A0097847-C2B1-244D-A68E-42C4F366E8A4}" srcOrd="0" destOrd="0" presId="urn:microsoft.com/office/officeart/2005/8/layout/list1"/>
    <dgm:cxn modelId="{38D41A09-823E-E345-83AA-1A3E7AFFC547}" type="presParOf" srcId="{A0097847-C2B1-244D-A68E-42C4F366E8A4}" destId="{DB7FB051-F04C-064C-B257-7C785786FE2E}" srcOrd="0" destOrd="0" presId="urn:microsoft.com/office/officeart/2005/8/layout/list1"/>
    <dgm:cxn modelId="{59ED612C-89EE-5044-9FB6-83ED4EC94D63}" type="presParOf" srcId="{A0097847-C2B1-244D-A68E-42C4F366E8A4}" destId="{BCF36267-0823-F349-8D6E-37FCE6316D49}" srcOrd="1" destOrd="0" presId="urn:microsoft.com/office/officeart/2005/8/layout/list1"/>
    <dgm:cxn modelId="{A40297A1-D1FC-BF45-8FE4-E576DEF33155}" type="presParOf" srcId="{95757EFA-A20C-7B49-8475-0D2F0EA6ED1B}" destId="{AF11F92C-E583-4F42-8B06-EEAC2BCFB7E4}" srcOrd="1" destOrd="0" presId="urn:microsoft.com/office/officeart/2005/8/layout/list1"/>
    <dgm:cxn modelId="{8489E09F-87B0-3E4D-B7C0-BE24D9D5F758}" type="presParOf" srcId="{95757EFA-A20C-7B49-8475-0D2F0EA6ED1B}" destId="{5FE60940-3CAE-C241-A4D2-4473D0AFCD40}" srcOrd="2" destOrd="0" presId="urn:microsoft.com/office/officeart/2005/8/layout/list1"/>
    <dgm:cxn modelId="{95CA21FD-4494-3B48-A02B-988DC4A3066B}" type="presParOf" srcId="{95757EFA-A20C-7B49-8475-0D2F0EA6ED1B}" destId="{1880C1C2-8ECD-D54A-AE1A-8F16F871758D}" srcOrd="3" destOrd="0" presId="urn:microsoft.com/office/officeart/2005/8/layout/list1"/>
    <dgm:cxn modelId="{634DE795-2FFE-AA4C-A433-E6B1EEDC4C6E}" type="presParOf" srcId="{95757EFA-A20C-7B49-8475-0D2F0EA6ED1B}" destId="{1A900AA4-7B80-B744-93D5-D6E6DF76EF88}" srcOrd="4" destOrd="0" presId="urn:microsoft.com/office/officeart/2005/8/layout/list1"/>
    <dgm:cxn modelId="{E64C8CCC-B8EC-9E41-AB15-4C66BFE93F11}" type="presParOf" srcId="{1A900AA4-7B80-B744-93D5-D6E6DF76EF88}" destId="{4C7EE5F9-EFBD-F540-B940-5DA8FAF09B75}" srcOrd="0" destOrd="0" presId="urn:microsoft.com/office/officeart/2005/8/layout/list1"/>
    <dgm:cxn modelId="{46B14542-666F-564F-A8C9-927C07D29A17}" type="presParOf" srcId="{1A900AA4-7B80-B744-93D5-D6E6DF76EF88}" destId="{295889B5-7B21-9B44-85E0-1EC1FA863AFF}" srcOrd="1" destOrd="0" presId="urn:microsoft.com/office/officeart/2005/8/layout/list1"/>
    <dgm:cxn modelId="{BA244CEA-5A2C-6A4A-AD52-0203399D2804}" type="presParOf" srcId="{95757EFA-A20C-7B49-8475-0D2F0EA6ED1B}" destId="{DF404A15-2DCD-FD4E-B26B-9E88C1809122}" srcOrd="5" destOrd="0" presId="urn:microsoft.com/office/officeart/2005/8/layout/list1"/>
    <dgm:cxn modelId="{9099E703-EDB8-E04D-89E5-47E898404A64}" type="presParOf" srcId="{95757EFA-A20C-7B49-8475-0D2F0EA6ED1B}" destId="{B8CB0696-FAFC-9146-AF1C-7CCC6D80812E}" srcOrd="6" destOrd="0" presId="urn:microsoft.com/office/officeart/2005/8/layout/list1"/>
    <dgm:cxn modelId="{D20C5C10-9517-5C4A-8C7E-76F874649784}" type="presParOf" srcId="{95757EFA-A20C-7B49-8475-0D2F0EA6ED1B}" destId="{376BB033-E502-2B41-99F7-EBA7132E6A5B}" srcOrd="7" destOrd="0" presId="urn:microsoft.com/office/officeart/2005/8/layout/list1"/>
    <dgm:cxn modelId="{D632DDCC-A6EE-FF40-A33C-3F99F1793187}" type="presParOf" srcId="{95757EFA-A20C-7B49-8475-0D2F0EA6ED1B}" destId="{13A51817-1248-3E46-86EA-08479982EC32}" srcOrd="8" destOrd="0" presId="urn:microsoft.com/office/officeart/2005/8/layout/list1"/>
    <dgm:cxn modelId="{B3EEBBBB-EBC6-ED44-BDC9-18E167CA89AE}" type="presParOf" srcId="{13A51817-1248-3E46-86EA-08479982EC32}" destId="{887E4FF2-DB73-3149-9522-DF0D6FFAE99E}" srcOrd="0" destOrd="0" presId="urn:microsoft.com/office/officeart/2005/8/layout/list1"/>
    <dgm:cxn modelId="{A73BCD28-A3DE-3845-82AB-DC2AAF8AB6E7}" type="presParOf" srcId="{13A51817-1248-3E46-86EA-08479982EC32}" destId="{B95C1CB0-282E-BC4C-945F-BCC501A53756}" srcOrd="1" destOrd="0" presId="urn:microsoft.com/office/officeart/2005/8/layout/list1"/>
    <dgm:cxn modelId="{4A47FC04-CBA5-8441-9F4F-65F7C3418E3D}" type="presParOf" srcId="{95757EFA-A20C-7B49-8475-0D2F0EA6ED1B}" destId="{CFF3756F-A012-314C-BEA5-A7B8112DB1C0}" srcOrd="9" destOrd="0" presId="urn:microsoft.com/office/officeart/2005/8/layout/list1"/>
    <dgm:cxn modelId="{7AE18DCD-B495-224E-8CFB-37E3D3B33491}" type="presParOf" srcId="{95757EFA-A20C-7B49-8475-0D2F0EA6ED1B}" destId="{0C0CDE62-2A82-CA42-967B-AFAB838B94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60940-3CAE-C241-A4D2-4473D0AFCD40}">
      <dsp:nvSpPr>
        <dsp:cNvPr id="0" name=""/>
        <dsp:cNvSpPr/>
      </dsp:nvSpPr>
      <dsp:spPr>
        <a:xfrm>
          <a:off x="0" y="439912"/>
          <a:ext cx="9276078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36267-0823-F349-8D6E-37FCE6316D49}">
      <dsp:nvSpPr>
        <dsp:cNvPr id="0" name=""/>
        <dsp:cNvSpPr/>
      </dsp:nvSpPr>
      <dsp:spPr>
        <a:xfrm>
          <a:off x="463803" y="11872"/>
          <a:ext cx="6493255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430" tIns="0" rIns="24543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云原生时代的</a:t>
          </a:r>
          <a:r>
            <a:rPr lang="zh-CN" altLang="en-US" sz="2900" kern="1200" dirty="0"/>
            <a:t> </a:t>
          </a:r>
          <a:r>
            <a:rPr lang="en-US" sz="2900" kern="1200" dirty="0"/>
            <a:t>DevOps</a:t>
          </a:r>
          <a:r>
            <a:rPr lang="zh-CN" altLang="en-US" sz="2900" kern="1200" dirty="0"/>
            <a:t> </a:t>
          </a:r>
          <a:r>
            <a:rPr lang="en-US" sz="2900" kern="1200" dirty="0" err="1"/>
            <a:t>挑战</a:t>
          </a:r>
          <a:endParaRPr lang="en-US" sz="2900" kern="1200" dirty="0"/>
        </a:p>
      </dsp:txBody>
      <dsp:txXfrm>
        <a:off x="505593" y="53662"/>
        <a:ext cx="6409675" cy="772500"/>
      </dsp:txXfrm>
    </dsp:sp>
    <dsp:sp modelId="{B8CB0696-FAFC-9146-AF1C-7CCC6D80812E}">
      <dsp:nvSpPr>
        <dsp:cNvPr id="0" name=""/>
        <dsp:cNvSpPr/>
      </dsp:nvSpPr>
      <dsp:spPr>
        <a:xfrm>
          <a:off x="0" y="1755352"/>
          <a:ext cx="9276078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889B5-7B21-9B44-85E0-1EC1FA863AFF}">
      <dsp:nvSpPr>
        <dsp:cNvPr id="0" name=""/>
        <dsp:cNvSpPr/>
      </dsp:nvSpPr>
      <dsp:spPr>
        <a:xfrm>
          <a:off x="463803" y="1327312"/>
          <a:ext cx="6493255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430" tIns="0" rIns="24543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下一代</a:t>
          </a:r>
          <a:r>
            <a:rPr lang="zh-CN" altLang="en-US" sz="2900" kern="1200" dirty="0"/>
            <a:t> </a:t>
          </a:r>
          <a:r>
            <a:rPr lang="en-US" altLang="zh-CN" sz="2900" kern="1200" dirty="0"/>
            <a:t>DevOps</a:t>
          </a:r>
          <a:r>
            <a:rPr lang="zh-CN" altLang="en-US" sz="2900" kern="1200" dirty="0"/>
            <a:t> 技术探索</a:t>
          </a:r>
          <a:endParaRPr lang="en-US" sz="2900" kern="1200" dirty="0"/>
        </a:p>
      </dsp:txBody>
      <dsp:txXfrm>
        <a:off x="505593" y="1369102"/>
        <a:ext cx="6409675" cy="772500"/>
      </dsp:txXfrm>
    </dsp:sp>
    <dsp:sp modelId="{0C0CDE62-2A82-CA42-967B-AFAB838B94E1}">
      <dsp:nvSpPr>
        <dsp:cNvPr id="0" name=""/>
        <dsp:cNvSpPr/>
      </dsp:nvSpPr>
      <dsp:spPr>
        <a:xfrm>
          <a:off x="0" y="3070792"/>
          <a:ext cx="9276078" cy="730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C1CB0-282E-BC4C-945F-BCC501A53756}">
      <dsp:nvSpPr>
        <dsp:cNvPr id="0" name=""/>
        <dsp:cNvSpPr/>
      </dsp:nvSpPr>
      <dsp:spPr>
        <a:xfrm>
          <a:off x="463803" y="2642752"/>
          <a:ext cx="6493255" cy="856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430" tIns="0" rIns="24543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KubeVela</a:t>
          </a:r>
          <a:r>
            <a:rPr lang="zh-CN" altLang="en-US" sz="2900" kern="1200" dirty="0"/>
            <a:t> </a:t>
          </a:r>
          <a:r>
            <a:rPr lang="en-US" sz="2900" kern="1200" dirty="0" err="1"/>
            <a:t>开源社区生态及未来展望</a:t>
          </a:r>
          <a:endParaRPr lang="en-US" sz="2900" kern="1200" dirty="0"/>
        </a:p>
      </dsp:txBody>
      <dsp:txXfrm>
        <a:off x="505593" y="2684542"/>
        <a:ext cx="6409675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6F5D6-6794-45E4-B444-73616D297F20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FDBDA-9564-4156-BCA7-3ECDBCF5BC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PPT</a:t>
            </a:r>
            <a:r>
              <a:rPr lang="zh-CN" altLang="en-US" sz="1600" b="1" dirty="0">
                <a:solidFill>
                  <a:schemeClr val="bg1"/>
                </a:solidFill>
              </a:rPr>
              <a:t>要求：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，请勿放置二维码（微信直播平台要求）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，开源宣传活动，请勿宣传自家产品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，因本次活动演讲主题较多，请勿超出规定的演讲时间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77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752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52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036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82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23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17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044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7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967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33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008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1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8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31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268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55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783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984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19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59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68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714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482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91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FDBDA-9564-4156-BCA7-3ECDBCF5BC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0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3.jpe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5646136" y="-1"/>
            <a:ext cx="6545864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5" b="26852"/>
          <a:stretch>
            <a:fillRect/>
          </a:stretch>
        </p:blipFill>
        <p:spPr>
          <a:xfrm>
            <a:off x="-1" y="0"/>
            <a:ext cx="5646137" cy="6859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1726" y="1540724"/>
            <a:ext cx="5831306" cy="2357508"/>
          </a:xfrm>
        </p:spPr>
        <p:txBody>
          <a:bodyPr anchor="b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1726" y="4348057"/>
            <a:ext cx="5831306" cy="7052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255122"/>
            <a:ext cx="10512884" cy="5925189"/>
          </a:xfrm>
        </p:spPr>
        <p:txBody>
          <a:bodyPr/>
          <a:lstStyle>
            <a:lvl1pPr marL="251460" indent="-251460">
              <a:buFont typeface="Arial" panose="020B0604020202020204" pitchFamily="34" charset="0"/>
              <a:buChar char="•"/>
              <a:defRPr>
                <a:solidFill>
                  <a:srgbClr val="5F5F5F"/>
                </a:solidFill>
              </a:defRPr>
            </a:lvl1pPr>
            <a:lvl2pPr marL="645160" indent="-251460">
              <a:buFont typeface="Arial" panose="020B0604020202020204" pitchFamily="34" charset="0"/>
              <a:buChar char="•"/>
              <a:defRPr>
                <a:solidFill>
                  <a:srgbClr val="5F5F5F"/>
                </a:solidFill>
              </a:defRPr>
            </a:lvl2pPr>
            <a:lvl3pPr marL="870585" indent="-209550">
              <a:buFont typeface="Arial" panose="020B0604020202020204" pitchFamily="34" charset="0"/>
              <a:buChar char="•"/>
              <a:defRPr>
                <a:solidFill>
                  <a:srgbClr val="5F5F5F"/>
                </a:solidFill>
              </a:defRPr>
            </a:lvl3pPr>
            <a:lvl4pPr marL="1061085" indent="-209550">
              <a:buFont typeface="Arial" panose="020B0604020202020204" pitchFamily="34" charset="0"/>
              <a:buChar char="•"/>
              <a:defRPr>
                <a:solidFill>
                  <a:srgbClr val="5F5F5F"/>
                </a:solidFill>
              </a:defRPr>
            </a:lvl4pPr>
            <a:lvl5pPr marL="1264285" indent="-209550">
              <a:buFont typeface="Arial" panose="020B0604020202020204" pitchFamily="34" charset="0"/>
              <a:buChar char="•"/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0" y="332295"/>
            <a:ext cx="11472420" cy="6193410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30954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2030954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4" y="3429000"/>
            <a:ext cx="2044460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/>
        </p:nvGrpSpPr>
        <p:grpSpPr>
          <a:xfrm>
            <a:off x="4139135" y="2015132"/>
            <a:ext cx="4660747" cy="3759088"/>
            <a:chOff x="887870" y="3632086"/>
            <a:chExt cx="3432820" cy="2768714"/>
          </a:xfrm>
        </p:grpSpPr>
        <p:sp>
          <p:nvSpPr>
            <p:cNvPr id="21" name="圆角矩形 20"/>
            <p:cNvSpPr/>
            <p:nvPr userDrawn="1">
              <p:custDataLst>
                <p:tags r:id="rId5"/>
              </p:custDataLst>
            </p:nvPr>
          </p:nvSpPr>
          <p:spPr>
            <a:xfrm>
              <a:off x="887870" y="4047195"/>
              <a:ext cx="3432820" cy="2353605"/>
            </a:xfrm>
            <a:prstGeom prst="roundRect">
              <a:avLst>
                <a:gd name="adj" fmla="val 6212"/>
              </a:avLst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732" r="-3732"/>
              </a:stretch>
            </a:blip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38100" sx="101000" sy="101000" algn="ctr" rotWithShape="0">
                <a:prstClr val="black">
                  <a:alpha val="14000"/>
                </a:prstClr>
              </a:outerShdw>
            </a:effectLst>
          </p:spPr>
          <p:txBody>
            <a:bodyPr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805" kern="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 userDrawn="1">
              <p:custDataLst>
                <p:tags r:id="rId6"/>
              </p:custDataLst>
            </p:nvPr>
          </p:nvSpPr>
          <p:spPr>
            <a:xfrm rot="16200000" flipV="1">
              <a:off x="1085091" y="3882703"/>
              <a:ext cx="470224" cy="37894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035" kern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3" name="椭圆 22"/>
            <p:cNvSpPr/>
            <p:nvPr userDrawn="1">
              <p:custDataLst>
                <p:tags r:id="rId7"/>
              </p:custDataLst>
            </p:nvPr>
          </p:nvSpPr>
          <p:spPr>
            <a:xfrm>
              <a:off x="1273697" y="3632086"/>
              <a:ext cx="89567" cy="8956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035" kern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4" name="椭圆 23"/>
            <p:cNvSpPr/>
            <p:nvPr userDrawn="1">
              <p:custDataLst>
                <p:tags r:id="rId8"/>
              </p:custDataLst>
            </p:nvPr>
          </p:nvSpPr>
          <p:spPr>
            <a:xfrm>
              <a:off x="1270251" y="4085087"/>
              <a:ext cx="89567" cy="8956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>
              <a:outerShdw dist="25400" dir="2700000" algn="tl" rotWithShape="0">
                <a:sysClr val="window" lastClr="FFFFFF">
                  <a:alpha val="40000"/>
                </a:sysClr>
              </a:outerShdw>
            </a:effectLst>
          </p:spPr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035" kern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 userDrawn="1">
              <p:custDataLst>
                <p:tags r:id="rId9"/>
              </p:custDataLst>
            </p:nvPr>
          </p:nvSpPr>
          <p:spPr>
            <a:xfrm rot="16200000" flipV="1">
              <a:off x="3635159" y="3881842"/>
              <a:ext cx="470224" cy="3961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035" kern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6" name="椭圆 25"/>
            <p:cNvSpPr/>
            <p:nvPr userDrawn="1">
              <p:custDataLst>
                <p:tags r:id="rId10"/>
              </p:custDataLst>
            </p:nvPr>
          </p:nvSpPr>
          <p:spPr>
            <a:xfrm>
              <a:off x="3824627" y="3632086"/>
              <a:ext cx="89567" cy="8956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035" kern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7" name="椭圆 26"/>
            <p:cNvSpPr/>
            <p:nvPr userDrawn="1">
              <p:custDataLst>
                <p:tags r:id="rId11"/>
              </p:custDataLst>
            </p:nvPr>
          </p:nvSpPr>
          <p:spPr>
            <a:xfrm>
              <a:off x="3821183" y="4085087"/>
              <a:ext cx="89567" cy="89567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>
              <a:outerShdw dist="25400" dir="2700000" algn="tl" rotWithShape="0">
                <a:sysClr val="window" lastClr="FFFFFF">
                  <a:alpha val="40000"/>
                </a:sysClr>
              </a:outerShdw>
            </a:effectLst>
          </p:spPr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 sz="1035" kern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2318" y="5929795"/>
            <a:ext cx="4937563" cy="4614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3472385" y="409575"/>
            <a:ext cx="280465" cy="6448425"/>
          </a:xfrm>
          <a:custGeom>
            <a:avLst/>
            <a:gdLst>
              <a:gd name="connsiteX0" fmla="*/ 73152 w 146304"/>
              <a:gd name="connsiteY0" fmla="*/ 0 h 4956048"/>
              <a:gd name="connsiteX1" fmla="*/ 146304 w 146304"/>
              <a:gd name="connsiteY1" fmla="*/ 73152 h 4956048"/>
              <a:gd name="connsiteX2" fmla="*/ 146304 w 146304"/>
              <a:gd name="connsiteY2" fmla="*/ 4956048 h 4956048"/>
              <a:gd name="connsiteX3" fmla="*/ 0 w 146304"/>
              <a:gd name="connsiteY3" fmla="*/ 4956048 h 4956048"/>
              <a:gd name="connsiteX4" fmla="*/ 0 w 146304"/>
              <a:gd name="connsiteY4" fmla="*/ 73152 h 4956048"/>
              <a:gd name="connsiteX5" fmla="*/ 73152 w 146304"/>
              <a:gd name="connsiteY5" fmla="*/ 0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04" h="4956048">
                <a:moveTo>
                  <a:pt x="73152" y="0"/>
                </a:moveTo>
                <a:cubicBezTo>
                  <a:pt x="113553" y="0"/>
                  <a:pt x="146304" y="32751"/>
                  <a:pt x="146304" y="73152"/>
                </a:cubicBezTo>
                <a:lnTo>
                  <a:pt x="146304" y="4956048"/>
                </a:lnTo>
                <a:lnTo>
                  <a:pt x="0" y="4956048"/>
                </a:lnTo>
                <a:lnTo>
                  <a:pt x="0" y="73152"/>
                </a:lnTo>
                <a:cubicBezTo>
                  <a:pt x="0" y="32751"/>
                  <a:pt x="32751" y="0"/>
                  <a:pt x="73152" y="0"/>
                </a:cubicBezTo>
                <a:close/>
              </a:path>
            </a:pathLst>
          </a:custGeom>
          <a:gradFill>
            <a:gsLst>
              <a:gs pos="8000">
                <a:sysClr val="window" lastClr="FFFFFF">
                  <a:lumMod val="65000"/>
                </a:sysClr>
              </a:gs>
              <a:gs pos="98000">
                <a:sysClr val="window" lastClr="FFFFFF">
                  <a:lumMod val="65000"/>
                </a:sysClr>
              </a:gs>
              <a:gs pos="54000">
                <a:sysClr val="window" lastClr="FFFFFF">
                  <a:lumMod val="85000"/>
                </a:sysClr>
              </a:gs>
            </a:gsLst>
            <a:lin ang="0" scaled="1"/>
          </a:gradFill>
        </p:spPr>
        <p:txBody>
          <a:bodyPr anchor="ctr">
            <a:normAutofit/>
          </a:bodyPr>
          <a:lstStyle/>
          <a:p>
            <a:pPr algn="just">
              <a:lnSpc>
                <a:spcPct val="120000"/>
              </a:lnSpc>
              <a:defRPr/>
            </a:pPr>
            <a:endParaRPr lang="zh-CN" altLang="en-US" sz="590" kern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3401004" y="1110116"/>
            <a:ext cx="5857296" cy="1147994"/>
            <a:chOff x="1781754" y="2136964"/>
            <a:chExt cx="9076746" cy="599116"/>
          </a:xfrm>
        </p:grpSpPr>
        <p:sp>
          <p:nvSpPr>
            <p:cNvPr id="7" name="圆角矩形 11"/>
            <p:cNvSpPr/>
            <p:nvPr userDrawn="1">
              <p:custDataLst>
                <p:tags r:id="rId3"/>
              </p:custDataLst>
            </p:nvPr>
          </p:nvSpPr>
          <p:spPr>
            <a:xfrm>
              <a:off x="1781754" y="2136964"/>
              <a:ext cx="604259" cy="91006"/>
            </a:xfrm>
            <a:custGeom>
              <a:avLst/>
              <a:gdLst/>
              <a:ahLst/>
              <a:cxnLst/>
              <a:rect l="l" t="t" r="r" b="b"/>
              <a:pathLst>
                <a:path w="711052" h="174096">
                  <a:moveTo>
                    <a:pt x="87048" y="0"/>
                  </a:moveTo>
                  <a:lnTo>
                    <a:pt x="711052" y="0"/>
                  </a:lnTo>
                  <a:lnTo>
                    <a:pt x="711052" y="174096"/>
                  </a:lnTo>
                  <a:lnTo>
                    <a:pt x="87048" y="174096"/>
                  </a:lnTo>
                  <a:cubicBezTo>
                    <a:pt x="38973" y="174096"/>
                    <a:pt x="0" y="135123"/>
                    <a:pt x="0" y="87048"/>
                  </a:cubicBezTo>
                  <a:cubicBezTo>
                    <a:pt x="0" y="38973"/>
                    <a:pt x="38973" y="0"/>
                    <a:pt x="8704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  <a:gs pos="89000">
                  <a:schemeClr val="accent1"/>
                </a:gs>
                <a:gs pos="6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28929" tIns="14464" rIns="28929" bIns="14464" anchor="ctr">
              <a:normAutofit/>
            </a:bodyPr>
            <a:lstStyle/>
            <a:p>
              <a:pPr algn="ctr">
                <a:defRPr/>
              </a:pPr>
              <a:endParaRPr lang="en-US" sz="570" kern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五边形 8"/>
            <p:cNvSpPr/>
            <p:nvPr userDrawn="1">
              <p:custDataLst>
                <p:tags r:id="rId4"/>
              </p:custDataLst>
            </p:nvPr>
          </p:nvSpPr>
          <p:spPr>
            <a:xfrm>
              <a:off x="1781754" y="2184993"/>
              <a:ext cx="9076746" cy="551087"/>
            </a:xfrm>
            <a:prstGeom prst="homePlat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760" kern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19" name="五边形 18"/>
          <p:cNvSpPr/>
          <p:nvPr userDrawn="1">
            <p:custDataLst>
              <p:tags r:id="rId2"/>
            </p:custDataLst>
          </p:nvPr>
        </p:nvSpPr>
        <p:spPr>
          <a:xfrm>
            <a:off x="3581400" y="1323911"/>
            <a:ext cx="5486400" cy="8160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bIns="45556" anchor="ctr"/>
          <a:lstStyle/>
          <a:p>
            <a:pPr algn="ctr">
              <a:defRPr/>
            </a:pPr>
            <a:endParaRPr lang="zh-CN" altLang="en-US" sz="1760" kern="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1400" y="1260611"/>
            <a:ext cx="5218482" cy="940351"/>
          </a:xfrm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870592" y="4560353"/>
            <a:ext cx="6450816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724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40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724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DC6E7-7E7D-45A1-89EB-9528B7E51CBA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F0D36-14A1-4FC3-A3A2-36EA78B47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Relationship Id="rId5" Type="http://schemas.openxmlformats.org/officeDocument/2006/relationships/hyperlink" Target="https://humanitec.com/blog/what-developer-self-service-shouldnt-look-like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18" Type="http://schemas.openxmlformats.org/officeDocument/2006/relationships/image" Target="../media/image35.pn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ags" Target="../tags/tag2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jpeg"/><Relationship Id="rId10" Type="http://schemas.openxmlformats.org/officeDocument/2006/relationships/image" Target="../media/image27.png"/><Relationship Id="rId19" Type="http://schemas.openxmlformats.org/officeDocument/2006/relationships/image" Target="../media/image36.tiff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hbba.sacinfo.org.cn/stdDetail/ab5a3dddbd231450bc641ae93fb28294cc467e0f60d3e254322549db47c503f3" TargetMode="Externa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1.svg"/><Relationship Id="rId18" Type="http://schemas.openxmlformats.org/officeDocument/2006/relationships/image" Target="../media/image52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37.png"/><Relationship Id="rId20" Type="http://schemas.openxmlformats.org/officeDocument/2006/relationships/image" Target="../media/image54.png"/><Relationship Id="rId1" Type="http://schemas.openxmlformats.org/officeDocument/2006/relationships/tags" Target="../tags/tag30.xml"/><Relationship Id="rId6" Type="http://schemas.openxmlformats.org/officeDocument/2006/relationships/image" Target="../media/image47.png"/><Relationship Id="rId11" Type="http://schemas.openxmlformats.org/officeDocument/2006/relationships/image" Target="../media/image42.png"/><Relationship Id="rId5" Type="http://schemas.openxmlformats.org/officeDocument/2006/relationships/image" Target="../media/image46.png"/><Relationship Id="rId15" Type="http://schemas.openxmlformats.org/officeDocument/2006/relationships/image" Target="../media/image36.tiff"/><Relationship Id="rId10" Type="http://schemas.openxmlformats.org/officeDocument/2006/relationships/image" Target="../media/image49.png"/><Relationship Id="rId19" Type="http://schemas.openxmlformats.org/officeDocument/2006/relationships/image" Target="../media/image53.png"/><Relationship Id="rId4" Type="http://schemas.openxmlformats.org/officeDocument/2006/relationships/image" Target="../media/image6.png"/><Relationship Id="rId9" Type="http://schemas.openxmlformats.org/officeDocument/2006/relationships/image" Target="../media/image38.png"/><Relationship Id="rId14" Type="http://schemas.openxmlformats.org/officeDocument/2006/relationships/image" Target="../media/image31.png"/><Relationship Id="rId22" Type="http://schemas.openxmlformats.org/officeDocument/2006/relationships/hyperlink" Target="https://github.com/kubevela/catalo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.xml"/><Relationship Id="rId6" Type="http://schemas.openxmlformats.org/officeDocument/2006/relationships/image" Target="../media/image56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jp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6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1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25.jpg"/><Relationship Id="rId18" Type="http://schemas.openxmlformats.org/officeDocument/2006/relationships/image" Target="../media/image8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5.png"/><Relationship Id="rId12" Type="http://schemas.openxmlformats.org/officeDocument/2006/relationships/image" Target="../media/image24.png"/><Relationship Id="rId17" Type="http://schemas.openxmlformats.org/officeDocument/2006/relationships/image" Target="../media/image80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79.jpeg"/><Relationship Id="rId1" Type="http://schemas.openxmlformats.org/officeDocument/2006/relationships/tags" Target="../tags/tag36.xml"/><Relationship Id="rId6" Type="http://schemas.openxmlformats.org/officeDocument/2006/relationships/image" Target="../media/image74.png"/><Relationship Id="rId11" Type="http://schemas.openxmlformats.org/officeDocument/2006/relationships/image" Target="../media/image23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7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10" Type="http://schemas.openxmlformats.org/officeDocument/2006/relationships/hyperlink" Target="https://kubevela.io/blog/2021/10/10/kubevela-gitops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hyperlink" Target="https://github.com/kubevela/kubevela" TargetMode="External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85.png"/><Relationship Id="rId12" Type="http://schemas.openxmlformats.org/officeDocument/2006/relationships/image" Target="../media/image90.tif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8.xml"/><Relationship Id="rId6" Type="http://schemas.openxmlformats.org/officeDocument/2006/relationships/image" Target="../media/image84.jpeg"/><Relationship Id="rId11" Type="http://schemas.openxmlformats.org/officeDocument/2006/relationships/image" Target="../media/image89.jpeg"/><Relationship Id="rId5" Type="http://schemas.openxmlformats.org/officeDocument/2006/relationships/image" Target="../media/image83.tiff"/><Relationship Id="rId10" Type="http://schemas.openxmlformats.org/officeDocument/2006/relationships/image" Target="../media/image88.png"/><Relationship Id="rId4" Type="http://schemas.openxmlformats.org/officeDocument/2006/relationships/image" Target="../media/image6.png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9.xml"/><Relationship Id="rId6" Type="http://schemas.openxmlformats.org/officeDocument/2006/relationships/image" Target="../media/image31.png"/><Relationship Id="rId11" Type="http://schemas.openxmlformats.org/officeDocument/2006/relationships/image" Target="../media/image95.png"/><Relationship Id="rId5" Type="http://schemas.openxmlformats.org/officeDocument/2006/relationships/hyperlink" Target="https://github.com/kubevela/" TargetMode="External"/><Relationship Id="rId10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0.xml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3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31.png"/><Relationship Id="rId10" Type="http://schemas.openxmlformats.org/officeDocument/2006/relationships/image" Target="../media/image95.png"/><Relationship Id="rId4" Type="http://schemas.openxmlformats.org/officeDocument/2006/relationships/hyperlink" Target="https://github.com/kubevela/" TargetMode="External"/><Relationship Id="rId9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4.xml"/><Relationship Id="rId5" Type="http://schemas.openxmlformats.org/officeDocument/2006/relationships/image" Target="../media/image10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hyperlink" Target="https://devopedia.org/shift-left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填写课程标题">
            <a:extLst>
              <a:ext uri="{FF2B5EF4-FFF2-40B4-BE49-F238E27FC236}">
                <a16:creationId xmlns:a16="http://schemas.microsoft.com/office/drawing/2014/main" id="{874D2417-BB48-B061-DFEA-75D163FFF75B}"/>
              </a:ext>
            </a:extLst>
          </p:cNvPr>
          <p:cNvSpPr txBox="1">
            <a:spLocks/>
          </p:cNvSpPr>
          <p:nvPr/>
        </p:nvSpPr>
        <p:spPr>
          <a:xfrm>
            <a:off x="932020" y="2255627"/>
            <a:ext cx="10958643" cy="1868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800">
                <a:solidFill>
                  <a:schemeClr val="bg1"/>
                </a:solidFill>
              </a:rPr>
              <a:t>面向现代化应用的下一代 </a:t>
            </a:r>
            <a:r>
              <a:rPr lang="en-US" sz="4800" dirty="0">
                <a:solidFill>
                  <a:schemeClr val="bg1"/>
                </a:solidFill>
              </a:rPr>
              <a:t>DevOps </a:t>
            </a:r>
            <a:r>
              <a:rPr lang="ja-JP" altLang="en-US" sz="4800">
                <a:solidFill>
                  <a:schemeClr val="bg1"/>
                </a:solidFill>
              </a:rPr>
              <a:t>技术探索与实践</a:t>
            </a: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C3FD5C15-85BE-E93C-D15F-A5ABB2A82E63}"/>
              </a:ext>
            </a:extLst>
          </p:cNvPr>
          <p:cNvSpPr txBox="1"/>
          <p:nvPr/>
        </p:nvSpPr>
        <p:spPr>
          <a:xfrm>
            <a:off x="7408718" y="4230604"/>
            <a:ext cx="3338669" cy="5810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阿里云 孙健波（天元）</a:t>
            </a:r>
            <a:endParaRPr lang="en-US" altLang="zh-CN" sz="2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5FAA4E-E556-BF73-E57C-1B2BBFF71A4F}"/>
              </a:ext>
            </a:extLst>
          </p:cNvPr>
          <p:cNvCxnSpPr/>
          <p:nvPr/>
        </p:nvCxnSpPr>
        <p:spPr>
          <a:xfrm flipV="1">
            <a:off x="4660828" y="2515036"/>
            <a:ext cx="3838739" cy="168597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1">
            <a:extLst>
              <a:ext uri="{FF2B5EF4-FFF2-40B4-BE49-F238E27FC236}">
                <a16:creationId xmlns:a16="http://schemas.microsoft.com/office/drawing/2014/main" id="{2AB3D010-A8DA-2208-DC50-AEE2923DA07F}"/>
              </a:ext>
            </a:extLst>
          </p:cNvPr>
          <p:cNvSpPr txBox="1"/>
          <p:nvPr/>
        </p:nvSpPr>
        <p:spPr>
          <a:xfrm>
            <a:off x="-148" y="629990"/>
            <a:ext cx="4927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DevOps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工程师的认知负荷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970511-DB79-650E-E7A7-5A57E251AEE2}"/>
              </a:ext>
            </a:extLst>
          </p:cNvPr>
          <p:cNvCxnSpPr/>
          <p:nvPr/>
        </p:nvCxnSpPr>
        <p:spPr>
          <a:xfrm>
            <a:off x="4040777" y="5057939"/>
            <a:ext cx="53017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168F56-2936-8534-1EAA-04755B95A347}"/>
              </a:ext>
            </a:extLst>
          </p:cNvPr>
          <p:cNvSpPr txBox="1"/>
          <p:nvPr/>
        </p:nvSpPr>
        <p:spPr>
          <a:xfrm>
            <a:off x="8666771" y="5253011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67" dirty="0"/>
              <a:t>复杂性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35853-B685-E7F2-43D5-0E919827B79D}"/>
              </a:ext>
            </a:extLst>
          </p:cNvPr>
          <p:cNvCxnSpPr/>
          <p:nvPr/>
        </p:nvCxnSpPr>
        <p:spPr>
          <a:xfrm flipV="1">
            <a:off x="4194048" y="1679014"/>
            <a:ext cx="0" cy="3573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7E6999-5914-1A1F-0084-746F7CDC4D25}"/>
              </a:ext>
            </a:extLst>
          </p:cNvPr>
          <p:cNvSpPr txBox="1"/>
          <p:nvPr/>
        </p:nvSpPr>
        <p:spPr>
          <a:xfrm>
            <a:off x="3004580" y="1988165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67" dirty="0"/>
              <a:t>认知负荷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48FE02-3EF0-B788-83E8-536053404DA3}"/>
              </a:ext>
            </a:extLst>
          </p:cNvPr>
          <p:cNvCxnSpPr>
            <a:cxnSpLocks/>
          </p:cNvCxnSpPr>
          <p:nvPr/>
        </p:nvCxnSpPr>
        <p:spPr>
          <a:xfrm>
            <a:off x="5197276" y="3971110"/>
            <a:ext cx="0" cy="1487085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510B90-534A-625B-AC69-C642CFA1121A}"/>
              </a:ext>
            </a:extLst>
          </p:cNvPr>
          <p:cNvSpPr txBox="1"/>
          <p:nvPr/>
        </p:nvSpPr>
        <p:spPr>
          <a:xfrm>
            <a:off x="4732192" y="5488732"/>
            <a:ext cx="8707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333" dirty="0"/>
              <a:t>回滚配置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FD42E-9473-A32B-8B26-72954712F366}"/>
              </a:ext>
            </a:extLst>
          </p:cNvPr>
          <p:cNvCxnSpPr>
            <a:cxnSpLocks/>
          </p:cNvCxnSpPr>
          <p:nvPr/>
        </p:nvCxnSpPr>
        <p:spPr>
          <a:xfrm>
            <a:off x="7553235" y="2946982"/>
            <a:ext cx="0" cy="2496604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842F87-A851-30FD-4B18-6246F154D773}"/>
              </a:ext>
            </a:extLst>
          </p:cNvPr>
          <p:cNvSpPr txBox="1"/>
          <p:nvPr/>
        </p:nvSpPr>
        <p:spPr>
          <a:xfrm>
            <a:off x="6958998" y="5488732"/>
            <a:ext cx="118847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333" dirty="0"/>
              <a:t>多集群网络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4BF992-76AB-E46A-4487-16AFA24D909C}"/>
              </a:ext>
            </a:extLst>
          </p:cNvPr>
          <p:cNvCxnSpPr>
            <a:cxnSpLocks/>
          </p:cNvCxnSpPr>
          <p:nvPr/>
        </p:nvCxnSpPr>
        <p:spPr>
          <a:xfrm>
            <a:off x="6395575" y="1762615"/>
            <a:ext cx="0" cy="3295324"/>
          </a:xfrm>
          <a:prstGeom prst="line">
            <a:avLst/>
          </a:prstGeom>
          <a:ln w="19050">
            <a:solidFill>
              <a:srgbClr val="FF0000">
                <a:alpha val="99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AA8854-C447-EFE4-B7FF-B927B37FC82A}"/>
              </a:ext>
            </a:extLst>
          </p:cNvPr>
          <p:cNvCxnSpPr>
            <a:cxnSpLocks/>
          </p:cNvCxnSpPr>
          <p:nvPr/>
        </p:nvCxnSpPr>
        <p:spPr>
          <a:xfrm flipH="1">
            <a:off x="4194047" y="3396344"/>
            <a:ext cx="4904669" cy="58009"/>
          </a:xfrm>
          <a:prstGeom prst="line">
            <a:avLst/>
          </a:prstGeom>
          <a:ln w="19050">
            <a:solidFill>
              <a:srgbClr val="FF0000">
                <a:alpha val="99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887B43-F914-4B0E-C35E-9F01DA71EC12}"/>
              </a:ext>
            </a:extLst>
          </p:cNvPr>
          <p:cNvCxnSpPr>
            <a:cxnSpLocks/>
          </p:cNvCxnSpPr>
          <p:nvPr/>
        </p:nvCxnSpPr>
        <p:spPr>
          <a:xfrm>
            <a:off x="6554919" y="1988165"/>
            <a:ext cx="4040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5E9242-EB5A-A181-0A89-D2CB5FAE1605}"/>
              </a:ext>
            </a:extLst>
          </p:cNvPr>
          <p:cNvCxnSpPr>
            <a:cxnSpLocks/>
          </p:cNvCxnSpPr>
          <p:nvPr/>
        </p:nvCxnSpPr>
        <p:spPr>
          <a:xfrm flipH="1">
            <a:off x="5859127" y="1988165"/>
            <a:ext cx="3692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E25676-1885-9B02-C22F-12924D833C32}"/>
              </a:ext>
            </a:extLst>
          </p:cNvPr>
          <p:cNvSpPr txBox="1"/>
          <p:nvPr/>
        </p:nvSpPr>
        <p:spPr>
          <a:xfrm>
            <a:off x="2815343" y="3255459"/>
            <a:ext cx="1234581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67" i="1" dirty="0"/>
              <a:t>开发团队可接受的认知负荷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AC131-2EC8-6707-334E-86350974BD8F}"/>
              </a:ext>
            </a:extLst>
          </p:cNvPr>
          <p:cNvSpPr txBox="1"/>
          <p:nvPr/>
        </p:nvSpPr>
        <p:spPr>
          <a:xfrm>
            <a:off x="6958997" y="182443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向开发团队屏蔽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212EF-151B-5354-7613-3F0D2D032530}"/>
              </a:ext>
            </a:extLst>
          </p:cNvPr>
          <p:cNvSpPr txBox="1"/>
          <p:nvPr/>
        </p:nvSpPr>
        <p:spPr>
          <a:xfrm>
            <a:off x="4626876" y="184439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开发团队操作</a:t>
            </a:r>
          </a:p>
        </p:txBody>
      </p:sp>
      <p:sp>
        <p:nvSpPr>
          <p:cNvPr id="20" name="Striped Right Arrow 19">
            <a:extLst>
              <a:ext uri="{FF2B5EF4-FFF2-40B4-BE49-F238E27FC236}">
                <a16:creationId xmlns:a16="http://schemas.microsoft.com/office/drawing/2014/main" id="{ACEC6FDD-5084-13B0-1C49-34F4372AB78A}"/>
              </a:ext>
            </a:extLst>
          </p:cNvPr>
          <p:cNvSpPr/>
          <p:nvPr/>
        </p:nvSpPr>
        <p:spPr>
          <a:xfrm rot="16200000">
            <a:off x="9167780" y="3224871"/>
            <a:ext cx="424979" cy="191612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C511B-E98F-AC2C-1192-5FE403CC2650}"/>
              </a:ext>
            </a:extLst>
          </p:cNvPr>
          <p:cNvSpPr txBox="1"/>
          <p:nvPr/>
        </p:nvSpPr>
        <p:spPr>
          <a:xfrm>
            <a:off x="9784084" y="2824571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能力习得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场景变化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需求进阶</a:t>
            </a:r>
            <a:endParaRPr lang="en-CN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7023FF-E13F-BF28-BCF9-10B4AA165FA4}"/>
              </a:ext>
            </a:extLst>
          </p:cNvPr>
          <p:cNvSpPr/>
          <p:nvPr/>
        </p:nvSpPr>
        <p:spPr>
          <a:xfrm>
            <a:off x="56602" y="6480976"/>
            <a:ext cx="6039399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333" dirty="0">
                <a:hlinkClick r:id="rId5"/>
              </a:rPr>
              <a:t>https://humanitec.com/blog/what-developer-self-service-shouldnt-look-like</a:t>
            </a:r>
            <a:endParaRPr lang="en-CN" sz="1333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24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51 -0.0071 C 0.0099 -0.00833 0.00955 -0.00771 0.00903 -0.0071 " pathEditMode="relative" ptsTypes="A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851 -0.0071 C 0.0099 -0.00833 0.00955 -0.00771 0.00903 -0.0071 " pathEditMode="relative" ptsTypes="AAA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33F-17A8-F16A-8E3A-F56C24E1F4C2}"/>
              </a:ext>
            </a:extLst>
          </p:cNvPr>
          <p:cNvSpPr txBox="1"/>
          <p:nvPr/>
        </p:nvSpPr>
        <p:spPr>
          <a:xfrm>
            <a:off x="3009433" y="2981069"/>
            <a:ext cx="697178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733" dirty="0"/>
              <a:t>如何构建下一代</a:t>
            </a:r>
            <a:r>
              <a:rPr lang="zh-CN" altLang="en-US" sz="3733" dirty="0"/>
              <a:t> </a:t>
            </a:r>
            <a:r>
              <a:rPr lang="en-US" altLang="zh-CN" sz="3733" dirty="0"/>
              <a:t>DevOps</a:t>
            </a:r>
            <a:r>
              <a:rPr lang="zh-CN" altLang="en-US" sz="3733" dirty="0"/>
              <a:t> 平台？</a:t>
            </a:r>
            <a:endParaRPr lang="en-CN" sz="3733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739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C96675E-9908-E7B8-7EC2-A3EC2796D9D7}"/>
              </a:ext>
            </a:extLst>
          </p:cNvPr>
          <p:cNvSpPr txBox="1"/>
          <p:nvPr/>
        </p:nvSpPr>
        <p:spPr>
          <a:xfrm>
            <a:off x="-148" y="646923"/>
            <a:ext cx="6987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DevOps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对应用交付和管理的核心诉求</a:t>
            </a:r>
            <a:endParaRPr lang="en-CN" sz="32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E86BE-6EDE-2FA4-0AD6-061F08313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284" y="4268818"/>
            <a:ext cx="597021" cy="524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5E028C-959E-0A8E-0077-22EAD90A7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379" y="4268750"/>
            <a:ext cx="597021" cy="538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23F002-43D9-DD15-3368-B9D7D8996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318" y="4295797"/>
            <a:ext cx="813761" cy="470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7FBEDE-39F0-139B-63EC-B3C141BBF28A}"/>
              </a:ext>
            </a:extLst>
          </p:cNvPr>
          <p:cNvSpPr txBox="1"/>
          <p:nvPr/>
        </p:nvSpPr>
        <p:spPr>
          <a:xfrm>
            <a:off x="2151715" y="434648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070C0"/>
                </a:solidFill>
              </a:rPr>
              <a:t>构建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CB72C-D5BF-78F8-301B-A19E2C44A86D}"/>
              </a:ext>
            </a:extLst>
          </p:cNvPr>
          <p:cNvSpPr txBox="1"/>
          <p:nvPr/>
        </p:nvSpPr>
        <p:spPr>
          <a:xfrm>
            <a:off x="5943891" y="434648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070C0"/>
                </a:solidFill>
              </a:rPr>
              <a:t>交付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75E5C-2A82-3595-32C7-618C1469E31E}"/>
              </a:ext>
            </a:extLst>
          </p:cNvPr>
          <p:cNvSpPr txBox="1"/>
          <p:nvPr/>
        </p:nvSpPr>
        <p:spPr>
          <a:xfrm>
            <a:off x="9914999" y="434648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070C0"/>
                </a:solidFill>
              </a:rPr>
              <a:t>运行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056C9ED-00C1-2295-B2D8-CBF39B2918AF}"/>
              </a:ext>
            </a:extLst>
          </p:cNvPr>
          <p:cNvSpPr/>
          <p:nvPr/>
        </p:nvSpPr>
        <p:spPr>
          <a:xfrm rot="16200000">
            <a:off x="2096033" y="2946978"/>
            <a:ext cx="111364" cy="211782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9C759FD-2E5B-98D7-2C75-D30521798450}"/>
              </a:ext>
            </a:extLst>
          </p:cNvPr>
          <p:cNvSpPr/>
          <p:nvPr/>
        </p:nvSpPr>
        <p:spPr>
          <a:xfrm rot="16200000">
            <a:off x="5817495" y="2946977"/>
            <a:ext cx="111364" cy="211782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38C337E-7313-8C41-E11C-7BAD7C57B9C2}"/>
              </a:ext>
            </a:extLst>
          </p:cNvPr>
          <p:cNvSpPr/>
          <p:nvPr/>
        </p:nvSpPr>
        <p:spPr>
          <a:xfrm rot="16200000">
            <a:off x="9768865" y="2946978"/>
            <a:ext cx="111364" cy="211782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AE6D8F-47CF-3AD1-3904-C0FC9A0736E0}"/>
              </a:ext>
            </a:extLst>
          </p:cNvPr>
          <p:cNvSpPr/>
          <p:nvPr/>
        </p:nvSpPr>
        <p:spPr>
          <a:xfrm>
            <a:off x="1184861" y="3329688"/>
            <a:ext cx="549528" cy="3217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E6D1BD-BB90-2948-AAE2-6F4072754647}"/>
              </a:ext>
            </a:extLst>
          </p:cNvPr>
          <p:cNvSpPr/>
          <p:nvPr/>
        </p:nvSpPr>
        <p:spPr>
          <a:xfrm>
            <a:off x="1876949" y="3320471"/>
            <a:ext cx="549528" cy="3217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0D7C15-1171-E918-0B9F-20C0057C08B0}"/>
              </a:ext>
            </a:extLst>
          </p:cNvPr>
          <p:cNvSpPr/>
          <p:nvPr/>
        </p:nvSpPr>
        <p:spPr>
          <a:xfrm>
            <a:off x="2569037" y="3320471"/>
            <a:ext cx="549528" cy="3217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CF2A81-E655-06B1-4D39-9557D5141832}"/>
              </a:ext>
            </a:extLst>
          </p:cNvPr>
          <p:cNvSpPr/>
          <p:nvPr/>
        </p:nvSpPr>
        <p:spPr>
          <a:xfrm>
            <a:off x="4912467" y="3338906"/>
            <a:ext cx="549528" cy="3217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98566-7A52-AE0B-E2CB-797D88115EEE}"/>
              </a:ext>
            </a:extLst>
          </p:cNvPr>
          <p:cNvSpPr/>
          <p:nvPr/>
        </p:nvSpPr>
        <p:spPr>
          <a:xfrm>
            <a:off x="5604555" y="3329688"/>
            <a:ext cx="549528" cy="3217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664D44-C148-A590-E273-79404C82E4D0}"/>
              </a:ext>
            </a:extLst>
          </p:cNvPr>
          <p:cNvSpPr/>
          <p:nvPr/>
        </p:nvSpPr>
        <p:spPr>
          <a:xfrm>
            <a:off x="6296643" y="3329688"/>
            <a:ext cx="549528" cy="3217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689292-9FCD-3DBE-5B5D-91CFC2609C83}"/>
              </a:ext>
            </a:extLst>
          </p:cNvPr>
          <p:cNvSpPr/>
          <p:nvPr/>
        </p:nvSpPr>
        <p:spPr>
          <a:xfrm>
            <a:off x="8912649" y="3348959"/>
            <a:ext cx="549528" cy="3217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1C2F8B-F090-4C1C-3A0C-1FD54CBD1723}"/>
              </a:ext>
            </a:extLst>
          </p:cNvPr>
          <p:cNvSpPr/>
          <p:nvPr/>
        </p:nvSpPr>
        <p:spPr>
          <a:xfrm>
            <a:off x="9604737" y="3339742"/>
            <a:ext cx="549528" cy="3217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1D5F1-2D4B-3EC0-5A50-1283868BC1B6}"/>
              </a:ext>
            </a:extLst>
          </p:cNvPr>
          <p:cNvSpPr/>
          <p:nvPr/>
        </p:nvSpPr>
        <p:spPr>
          <a:xfrm>
            <a:off x="10296825" y="3339742"/>
            <a:ext cx="549528" cy="3217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87C65-E5C0-7114-2941-2BD77E972C5E}"/>
              </a:ext>
            </a:extLst>
          </p:cNvPr>
          <p:cNvSpPr txBox="1"/>
          <p:nvPr/>
        </p:nvSpPr>
        <p:spPr>
          <a:xfrm>
            <a:off x="996261" y="5423232"/>
            <a:ext cx="56938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endParaRPr lang="en-CN" sz="13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03BAC-9E2E-C628-57B7-28F3EB00A228}"/>
              </a:ext>
            </a:extLst>
          </p:cNvPr>
          <p:cNvSpPr/>
          <p:nvPr/>
        </p:nvSpPr>
        <p:spPr>
          <a:xfrm>
            <a:off x="735007" y="5115457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CN" sz="1200" dirty="0"/>
              <a:t>易于获取且一致的开发</a:t>
            </a:r>
            <a:r>
              <a:rPr lang="en-US" altLang="zh-CN" sz="1200" dirty="0"/>
              <a:t>/</a:t>
            </a:r>
            <a:r>
              <a:rPr lang="en-CN" sz="1200" dirty="0"/>
              <a:t>测试环境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N" sz="1200" dirty="0"/>
              <a:t>易于理解和使用的</a:t>
            </a:r>
            <a:r>
              <a:rPr lang="zh-CN" altLang="en-US" sz="1200" dirty="0"/>
              <a:t> </a:t>
            </a:r>
            <a:r>
              <a:rPr lang="en-US" altLang="zh-CN" sz="1200" dirty="0"/>
              <a:t>API</a:t>
            </a:r>
            <a:r>
              <a:rPr lang="zh-CN" altLang="en-US" sz="1200" dirty="0"/>
              <a:t> </a:t>
            </a:r>
            <a:endParaRPr lang="en-CN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B9F244-2D99-16EC-61E9-D805A10AB907}"/>
              </a:ext>
            </a:extLst>
          </p:cNvPr>
          <p:cNvSpPr/>
          <p:nvPr/>
        </p:nvSpPr>
        <p:spPr>
          <a:xfrm>
            <a:off x="4486547" y="5115457"/>
            <a:ext cx="2262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200" dirty="0" err="1"/>
              <a:t>安全</a:t>
            </a:r>
            <a:r>
              <a:rPr lang="zh-CN" altLang="en-US" sz="1200" dirty="0"/>
              <a:t>、</a:t>
            </a:r>
            <a:r>
              <a:rPr lang="en-US" sz="1200" b="1" dirty="0" err="1"/>
              <a:t>可灰度</a:t>
            </a:r>
            <a:r>
              <a:rPr lang="en-US" sz="1200" dirty="0" err="1"/>
              <a:t>的发布环境</a:t>
            </a:r>
            <a:endParaRPr lang="en-CN" sz="12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N" sz="1200" b="1" dirty="0"/>
              <a:t>可回滚</a:t>
            </a:r>
            <a:r>
              <a:rPr lang="en-CN" sz="1200" dirty="0"/>
              <a:t>的版本管理能力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1321B7-79CC-6077-56AD-B800F7A70EA2}"/>
              </a:ext>
            </a:extLst>
          </p:cNvPr>
          <p:cNvSpPr txBox="1"/>
          <p:nvPr/>
        </p:nvSpPr>
        <p:spPr>
          <a:xfrm>
            <a:off x="1138245" y="2148017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开发和部署尽可能简单</a:t>
            </a:r>
            <a:r>
              <a:rPr lang="zh-CN" altLang="en-US" sz="1200" i="1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：</a:t>
            </a:r>
            <a:endParaRPr lang="en-CN" sz="1200" i="1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BA605E-CCDD-6DCE-1AD3-FC8AE62667C4}"/>
              </a:ext>
            </a:extLst>
          </p:cNvPr>
          <p:cNvSpPr txBox="1"/>
          <p:nvPr/>
        </p:nvSpPr>
        <p:spPr>
          <a:xfrm>
            <a:off x="4635231" y="2174921"/>
            <a:ext cx="2595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发布新版本不要影响运行中的版本</a:t>
            </a:r>
            <a:r>
              <a:rPr lang="zh-CN" altLang="en-US" sz="1200" i="1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：</a:t>
            </a:r>
            <a:endParaRPr lang="en-CN" sz="1200" i="1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9FF7F-7A5C-9D6B-08EE-F4BBBD115D75}"/>
              </a:ext>
            </a:extLst>
          </p:cNvPr>
          <p:cNvSpPr txBox="1"/>
          <p:nvPr/>
        </p:nvSpPr>
        <p:spPr>
          <a:xfrm>
            <a:off x="8688864" y="2174921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i="1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服务能够 </a:t>
            </a:r>
            <a:r>
              <a:rPr lang="en-US" altLang="zh-CN" sz="1200" i="1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7</a:t>
            </a:r>
            <a:r>
              <a:rPr lang="zh-CN" altLang="en-US" sz="1200" i="1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* </a:t>
            </a:r>
            <a:r>
              <a:rPr lang="en-US" altLang="zh-CN" sz="1200" i="1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24</a:t>
            </a:r>
            <a:r>
              <a:rPr lang="zh-CN" altLang="en-US" sz="1200" i="1" dirty="0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 小时稳定运行：</a:t>
            </a:r>
            <a:endParaRPr lang="en-CN" sz="1200" i="1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CFD6BC-B957-02A2-4F9B-CA319A3D14E5}"/>
              </a:ext>
            </a:extLst>
          </p:cNvPr>
          <p:cNvSpPr/>
          <p:nvPr/>
        </p:nvSpPr>
        <p:spPr>
          <a:xfrm>
            <a:off x="8522641" y="5075954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CN" sz="1200" dirty="0"/>
              <a:t>异常行为</a:t>
            </a:r>
            <a:r>
              <a:rPr lang="en-CN" sz="1200" b="1" dirty="0"/>
              <a:t>可观测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N" sz="1200" b="1" dirty="0"/>
              <a:t>高可用</a:t>
            </a:r>
            <a:r>
              <a:rPr lang="en-CN" sz="1200" dirty="0"/>
              <a:t>且能够方便的排查问题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N" sz="1200" dirty="0"/>
              <a:t>具备扩</a:t>
            </a:r>
            <a:r>
              <a:rPr lang="zh-CN" altLang="en-US" sz="1200" dirty="0"/>
              <a:t>缩容能力</a:t>
            </a:r>
            <a:endParaRPr lang="en-CN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239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BCA64-9B7B-BBAB-AC55-A3F460A1775C}"/>
              </a:ext>
            </a:extLst>
          </p:cNvPr>
          <p:cNvSpPr txBox="1"/>
          <p:nvPr/>
        </p:nvSpPr>
        <p:spPr>
          <a:xfrm>
            <a:off x="862445" y="2219742"/>
            <a:ext cx="1018309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ja-JP" altLang="en-US" sz="2400" b="1">
                <a:solidFill>
                  <a:srgbClr val="24292E"/>
                </a:solidFill>
                <a:latin typeface="-apple-system"/>
              </a:rPr>
              <a:t>默认满足</a:t>
            </a:r>
            <a:r>
              <a:rPr lang="ja-JP" altLang="en-US" sz="2400" b="1" i="0">
                <a:solidFill>
                  <a:srgbClr val="24292E"/>
                </a:solidFill>
                <a:effectLst/>
                <a:latin typeface="-apple-system"/>
              </a:rPr>
              <a:t>现代化应用特征</a:t>
            </a:r>
            <a:r>
              <a:rPr lang="zh-CN" altLang="en-US" sz="2400" dirty="0">
                <a:solidFill>
                  <a:srgbClr val="24292E"/>
                </a:solidFill>
                <a:latin typeface="-apple-system"/>
              </a:rPr>
              <a:t>。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无服务器化 </a:t>
            </a: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(</a:t>
            </a:r>
            <a:r>
              <a:rPr lang="en-US" altLang="ja-JP" dirty="0">
                <a:solidFill>
                  <a:srgbClr val="24292E"/>
                </a:solidFill>
                <a:latin typeface="-apple-system"/>
              </a:rPr>
              <a:t>S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erverless)，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基础设施即代码 </a:t>
            </a: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(</a:t>
            </a:r>
            <a:r>
              <a:rPr lang="en-US" altLang="ja-JP" dirty="0">
                <a:solidFill>
                  <a:srgbClr val="24292E"/>
                </a:solidFill>
                <a:latin typeface="-apple-system"/>
              </a:rPr>
              <a:t>I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nfrastructure as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C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ode)，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可观测 </a:t>
            </a: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O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bservable)，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安全 </a:t>
            </a: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ecure)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，可扩展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(Extensible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；</a:t>
            </a:r>
            <a:endParaRPr lang="en-US" sz="2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endParaRPr lang="en-US" sz="2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ja-JP" altLang="en-US" sz="2400" b="1" i="0">
                <a:solidFill>
                  <a:srgbClr val="24292E"/>
                </a:solidFill>
                <a:effectLst/>
                <a:latin typeface="-apple-system"/>
              </a:rPr>
              <a:t>应用仅描述架构</a:t>
            </a:r>
            <a:r>
              <a:rPr lang="zh-CN" altLang="en-US" sz="2400" b="1" i="0" dirty="0">
                <a:solidFill>
                  <a:srgbClr val="24292E"/>
                </a:solidFill>
                <a:effectLst/>
                <a:latin typeface="-apple-system"/>
              </a:rPr>
              <a:t>，与</a:t>
            </a:r>
            <a:r>
              <a:rPr lang="ja-JP" altLang="en-US" sz="2400" b="1" i="0">
                <a:solidFill>
                  <a:srgbClr val="24292E"/>
                </a:solidFill>
                <a:effectLst/>
                <a:latin typeface="-apple-system"/>
              </a:rPr>
              <a:t>基础设施解耦</a:t>
            </a:r>
            <a:r>
              <a:rPr lang="ja-JP" altLang="en-US" sz="2400" b="0" i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基础设施和云的复杂性不向应用开发者暴露，基础设施根据应用指定的架构自动匹配资源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，自动满足多集群混合环境诉求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；</a:t>
            </a:r>
            <a:endParaRPr lang="ja-JP" altLang="en-US" sz="2400" b="0" i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endParaRPr lang="en-US" altLang="ja-JP" sz="24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ja-JP" altLang="en-US" sz="2400" b="1" i="0">
                <a:solidFill>
                  <a:srgbClr val="24292E"/>
                </a:solidFill>
                <a:effectLst/>
                <a:latin typeface="-apple-system"/>
              </a:rPr>
              <a:t>运维</a:t>
            </a:r>
            <a:r>
              <a:rPr lang="ja-JP" altLang="en-US" sz="2400" b="1">
                <a:solidFill>
                  <a:srgbClr val="24292E"/>
                </a:solidFill>
                <a:latin typeface="-apple-system"/>
              </a:rPr>
              <a:t>成为</a:t>
            </a:r>
            <a:r>
              <a:rPr lang="ja-JP" altLang="en-US" sz="2400" b="1" i="0">
                <a:solidFill>
                  <a:srgbClr val="24292E"/>
                </a:solidFill>
                <a:effectLst/>
                <a:latin typeface="-apple-system"/>
              </a:rPr>
              <a:t>应用架构的组成部分</a:t>
            </a:r>
            <a:r>
              <a:rPr lang="ja-JP" altLang="en-US" sz="2400" b="0" i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应用的全生命周期中除了构建、开发、部署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还应该包含运维的部分，即方便的问题发现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、定位、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解决以及高可用；</a:t>
            </a:r>
            <a:endParaRPr lang="ja-JP" altLang="en-US" sz="2400" b="0" i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endParaRPr lang="en-US" altLang="ja-JP" sz="24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ja-JP" altLang="en-US" sz="2400" b="1" i="0">
                <a:solidFill>
                  <a:srgbClr val="24292E"/>
                </a:solidFill>
                <a:effectLst/>
                <a:latin typeface="-apple-system"/>
              </a:rPr>
              <a:t>应用交付是持续的</a:t>
            </a:r>
            <a:r>
              <a:rPr lang="ja-JP" altLang="en-US" sz="2400" b="0" i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应用的升级变更应该方便的集成到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CI/CD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 体系，且满足跨环境、多版本灰度等多样化工作流程所需</a:t>
            </a:r>
            <a:r>
              <a:rPr lang="ja-JP" altLang="en-US" b="0" i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ja-JP" altLang="en-US" sz="2400" b="0" i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6C350F92-1DD8-496B-C049-FF7BFF92DE14}"/>
              </a:ext>
            </a:extLst>
          </p:cNvPr>
          <p:cNvSpPr txBox="1"/>
          <p:nvPr/>
        </p:nvSpPr>
        <p:spPr>
          <a:xfrm>
            <a:off x="-148" y="646923"/>
            <a:ext cx="5961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下一代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DevOps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技术的典型特征</a:t>
            </a:r>
            <a:endParaRPr lang="en-CN" sz="32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99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Google Shape;99;p14">
            <a:extLst>
              <a:ext uri="{FF2B5EF4-FFF2-40B4-BE49-F238E27FC236}">
                <a16:creationId xmlns:a16="http://schemas.microsoft.com/office/drawing/2014/main" id="{8C747E87-97B1-E7A1-5A0F-781310864EFE}"/>
              </a:ext>
            </a:extLst>
          </p:cNvPr>
          <p:cNvSpPr/>
          <p:nvPr/>
        </p:nvSpPr>
        <p:spPr>
          <a:xfrm>
            <a:off x="9151949" y="2385561"/>
            <a:ext cx="1797477" cy="7042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tructure Chart">
            <a:extLst>
              <a:ext uri="{FF2B5EF4-FFF2-40B4-BE49-F238E27FC236}">
                <a16:creationId xmlns:a16="http://schemas.microsoft.com/office/drawing/2014/main" id="{8E8548C0-FD15-6A82-AD8D-AFC420A72E17}"/>
              </a:ext>
            </a:extLst>
          </p:cNvPr>
          <p:cNvSpPr txBox="1"/>
          <p:nvPr/>
        </p:nvSpPr>
        <p:spPr>
          <a:xfrm>
            <a:off x="386410" y="354661"/>
            <a:ext cx="1574214" cy="551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sz="2900" dirty="0" err="1"/>
              <a:t>KubeVela</a:t>
            </a:r>
            <a:endParaRPr sz="2900" dirty="0"/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9EEB374E-D870-6352-C7F3-FB5C8B3A1B50}"/>
              </a:ext>
            </a:extLst>
          </p:cNvPr>
          <p:cNvSpPr/>
          <p:nvPr/>
        </p:nvSpPr>
        <p:spPr>
          <a:xfrm>
            <a:off x="3097788" y="3588206"/>
            <a:ext cx="5133906" cy="1078889"/>
          </a:xfrm>
          <a:prstGeom prst="rect">
            <a:avLst/>
          </a:prstGeom>
          <a:noFill/>
          <a:ln w="12700" cap="flat" cmpd="sng">
            <a:solidFill>
              <a:srgbClr val="ED7D3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34" tIns="45700" rIns="91434" bIns="45700" anchor="t" anchorCtr="0">
            <a:noAutofit/>
          </a:bodyPr>
          <a:lstStyle/>
          <a:p>
            <a:pPr algn="ctr"/>
            <a:r>
              <a:rPr lang="en-CN" sz="1467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KubeVela</a:t>
            </a:r>
            <a:endParaRPr lang="en-US" sz="1467" b="1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14549CA7-D22A-3681-D4F7-FBD4482DA320}"/>
              </a:ext>
            </a:extLst>
          </p:cNvPr>
          <p:cNvSpPr/>
          <p:nvPr/>
        </p:nvSpPr>
        <p:spPr>
          <a:xfrm>
            <a:off x="3260167" y="3970513"/>
            <a:ext cx="1042931" cy="379871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Render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4;p14">
            <a:extLst>
              <a:ext uri="{FF2B5EF4-FFF2-40B4-BE49-F238E27FC236}">
                <a16:creationId xmlns:a16="http://schemas.microsoft.com/office/drawing/2014/main" id="{EF753631-5060-2AAC-91E3-8802D3F41B28}"/>
              </a:ext>
            </a:extLst>
          </p:cNvPr>
          <p:cNvSpPr/>
          <p:nvPr/>
        </p:nvSpPr>
        <p:spPr>
          <a:xfrm>
            <a:off x="4480123" y="3970513"/>
            <a:ext cx="1042931" cy="379871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Orchestrate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5;p14">
            <a:extLst>
              <a:ext uri="{FF2B5EF4-FFF2-40B4-BE49-F238E27FC236}">
                <a16:creationId xmlns:a16="http://schemas.microsoft.com/office/drawing/2014/main" id="{548CE9C6-91B7-D6B2-1859-F2445D9B0FF2}"/>
              </a:ext>
            </a:extLst>
          </p:cNvPr>
          <p:cNvSpPr/>
          <p:nvPr/>
        </p:nvSpPr>
        <p:spPr>
          <a:xfrm>
            <a:off x="5736465" y="3970513"/>
            <a:ext cx="1042931" cy="379871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96;p14">
            <a:extLst>
              <a:ext uri="{FF2B5EF4-FFF2-40B4-BE49-F238E27FC236}">
                <a16:creationId xmlns:a16="http://schemas.microsoft.com/office/drawing/2014/main" id="{E138E9B7-1ABA-1D40-55D8-B6CA9226087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303098" y="4160449"/>
            <a:ext cx="17702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97;p14">
            <a:extLst>
              <a:ext uri="{FF2B5EF4-FFF2-40B4-BE49-F238E27FC236}">
                <a16:creationId xmlns:a16="http://schemas.microsoft.com/office/drawing/2014/main" id="{79EE2BA8-32B0-2C8C-8538-454A366DCA6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523054" y="4160449"/>
            <a:ext cx="21341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98;p14">
            <a:extLst>
              <a:ext uri="{FF2B5EF4-FFF2-40B4-BE49-F238E27FC236}">
                <a16:creationId xmlns:a16="http://schemas.microsoft.com/office/drawing/2014/main" id="{A7A354A8-C1CC-392D-EC46-5CF348936337}"/>
              </a:ext>
            </a:extLst>
          </p:cNvPr>
          <p:cNvSpPr txBox="1"/>
          <p:nvPr/>
        </p:nvSpPr>
        <p:spPr>
          <a:xfrm>
            <a:off x="8979358" y="3216270"/>
            <a:ext cx="208913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Kubernetes </a:t>
            </a:r>
            <a:r>
              <a:rPr lang="en-US" altLang="zh-CN" sz="1200" dirty="0">
                <a:latin typeface="Calibri"/>
                <a:ea typeface="Calibri"/>
                <a:cs typeface="Calibri"/>
                <a:sym typeface="Calibri"/>
              </a:rPr>
              <a:t>Multi-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Clusters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14">
            <a:extLst>
              <a:ext uri="{FF2B5EF4-FFF2-40B4-BE49-F238E27FC236}">
                <a16:creationId xmlns:a16="http://schemas.microsoft.com/office/drawing/2014/main" id="{C279FB43-EDF4-F753-D922-F200FB7F8139}"/>
              </a:ext>
            </a:extLst>
          </p:cNvPr>
          <p:cNvSpPr/>
          <p:nvPr/>
        </p:nvSpPr>
        <p:spPr>
          <a:xfrm>
            <a:off x="9006006" y="2532550"/>
            <a:ext cx="1797477" cy="7042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00;p14">
            <a:extLst>
              <a:ext uri="{FF2B5EF4-FFF2-40B4-BE49-F238E27FC236}">
                <a16:creationId xmlns:a16="http://schemas.microsoft.com/office/drawing/2014/main" id="{7C474655-8565-A2E9-97E5-225EF37024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69232" y="2754596"/>
            <a:ext cx="270840" cy="23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1;p14">
            <a:extLst>
              <a:ext uri="{FF2B5EF4-FFF2-40B4-BE49-F238E27FC236}">
                <a16:creationId xmlns:a16="http://schemas.microsoft.com/office/drawing/2014/main" id="{ECF91D7F-C7D8-D6FB-1690-8BB511E680B3}"/>
              </a:ext>
            </a:extLst>
          </p:cNvPr>
          <p:cNvSpPr/>
          <p:nvPr/>
        </p:nvSpPr>
        <p:spPr>
          <a:xfrm>
            <a:off x="9005993" y="3773948"/>
            <a:ext cx="1797477" cy="7042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02;p14">
            <a:extLst>
              <a:ext uri="{FF2B5EF4-FFF2-40B4-BE49-F238E27FC236}">
                <a16:creationId xmlns:a16="http://schemas.microsoft.com/office/drawing/2014/main" id="{9A965386-90D4-7417-D18C-19F22263442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7040" y="4083651"/>
            <a:ext cx="813913" cy="41757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;p14">
            <a:extLst>
              <a:ext uri="{FF2B5EF4-FFF2-40B4-BE49-F238E27FC236}">
                <a16:creationId xmlns:a16="http://schemas.microsoft.com/office/drawing/2014/main" id="{1A9C0564-D706-63AB-FC57-D5B9926E3900}"/>
              </a:ext>
            </a:extLst>
          </p:cNvPr>
          <p:cNvSpPr txBox="1"/>
          <p:nvPr/>
        </p:nvSpPr>
        <p:spPr>
          <a:xfrm>
            <a:off x="8979371" y="4488516"/>
            <a:ext cx="185057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Clouds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04;p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0DC0C2-E122-BF12-78A5-FA469408B31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537" t="29507" r="8521" b="28235"/>
          <a:stretch/>
        </p:blipFill>
        <p:spPr>
          <a:xfrm>
            <a:off x="9219417" y="3887960"/>
            <a:ext cx="868466" cy="13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5;p14" descr="Image result for aws logo">
            <a:extLst>
              <a:ext uri="{FF2B5EF4-FFF2-40B4-BE49-F238E27FC236}">
                <a16:creationId xmlns:a16="http://schemas.microsoft.com/office/drawing/2014/main" id="{0CB4F3F8-94D2-B707-779B-9501AC958F3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19418" y="4161691"/>
            <a:ext cx="347831" cy="23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06;p14" descr="Image result for google cloud platform">
            <a:extLst>
              <a:ext uri="{FF2B5EF4-FFF2-40B4-BE49-F238E27FC236}">
                <a16:creationId xmlns:a16="http://schemas.microsoft.com/office/drawing/2014/main" id="{A0F4F639-0591-9CB7-5CDE-B5BCC32D62E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0622" t="11722" r="20622" b="34403"/>
          <a:stretch/>
        </p:blipFill>
        <p:spPr>
          <a:xfrm>
            <a:off x="10249818" y="3859186"/>
            <a:ext cx="266002" cy="19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7;p14">
            <a:extLst>
              <a:ext uri="{FF2B5EF4-FFF2-40B4-BE49-F238E27FC236}">
                <a16:creationId xmlns:a16="http://schemas.microsoft.com/office/drawing/2014/main" id="{B95ED73C-62F9-FB0E-DAFB-98C3C0ABE4AB}"/>
              </a:ext>
            </a:extLst>
          </p:cNvPr>
          <p:cNvSpPr/>
          <p:nvPr/>
        </p:nvSpPr>
        <p:spPr>
          <a:xfrm>
            <a:off x="9006006" y="5033003"/>
            <a:ext cx="1797477" cy="7042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108;p14">
            <a:extLst>
              <a:ext uri="{FF2B5EF4-FFF2-40B4-BE49-F238E27FC236}">
                <a16:creationId xmlns:a16="http://schemas.microsoft.com/office/drawing/2014/main" id="{7EB9689C-7649-257C-E19B-0C29CA951E4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7375" y="5288407"/>
            <a:ext cx="589788" cy="18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9;p14">
            <a:extLst>
              <a:ext uri="{FF2B5EF4-FFF2-40B4-BE49-F238E27FC236}">
                <a16:creationId xmlns:a16="http://schemas.microsoft.com/office/drawing/2014/main" id="{9097D534-120C-21D7-AC16-973E44A2846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2177" y="5281485"/>
            <a:ext cx="309920" cy="19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10;p14">
            <a:extLst>
              <a:ext uri="{FF2B5EF4-FFF2-40B4-BE49-F238E27FC236}">
                <a16:creationId xmlns:a16="http://schemas.microsoft.com/office/drawing/2014/main" id="{B01A1C81-977B-0327-89A5-DA68AA89D8C1}"/>
              </a:ext>
            </a:extLst>
          </p:cNvPr>
          <p:cNvSpPr txBox="1"/>
          <p:nvPr/>
        </p:nvSpPr>
        <p:spPr>
          <a:xfrm>
            <a:off x="8979443" y="5778436"/>
            <a:ext cx="185057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IoT/Edge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111;p14">
            <a:extLst>
              <a:ext uri="{FF2B5EF4-FFF2-40B4-BE49-F238E27FC236}">
                <a16:creationId xmlns:a16="http://schemas.microsoft.com/office/drawing/2014/main" id="{DB39CF9C-7E0A-1065-AD97-A836D8B3743B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8231693" y="2884687"/>
            <a:ext cx="774313" cy="12429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5" name="Google Shape;112;p14">
            <a:extLst>
              <a:ext uri="{FF2B5EF4-FFF2-40B4-BE49-F238E27FC236}">
                <a16:creationId xmlns:a16="http://schemas.microsoft.com/office/drawing/2014/main" id="{331F7E57-AAC6-CC2A-591A-5201BF80231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8231693" y="4126084"/>
            <a:ext cx="774300" cy="15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6" name="Google Shape;113;p14">
            <a:extLst>
              <a:ext uri="{FF2B5EF4-FFF2-40B4-BE49-F238E27FC236}">
                <a16:creationId xmlns:a16="http://schemas.microsoft.com/office/drawing/2014/main" id="{F14357B6-F754-FD9C-891B-FEE6FA408851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8231693" y="4127651"/>
            <a:ext cx="774313" cy="12574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7" name="Google Shape;114;p14">
            <a:extLst>
              <a:ext uri="{FF2B5EF4-FFF2-40B4-BE49-F238E27FC236}">
                <a16:creationId xmlns:a16="http://schemas.microsoft.com/office/drawing/2014/main" id="{A8C953AD-FF04-D767-5217-C4B3BBBA4363}"/>
              </a:ext>
            </a:extLst>
          </p:cNvPr>
          <p:cNvSpPr/>
          <p:nvPr/>
        </p:nvSpPr>
        <p:spPr>
          <a:xfrm>
            <a:off x="1620986" y="2688911"/>
            <a:ext cx="863402" cy="3770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CI Pipeline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5;p14">
            <a:extLst>
              <a:ext uri="{FF2B5EF4-FFF2-40B4-BE49-F238E27FC236}">
                <a16:creationId xmlns:a16="http://schemas.microsoft.com/office/drawing/2014/main" id="{883CBA5C-2FA7-8CE2-E619-9C2FD3FD0F91}"/>
              </a:ext>
            </a:extLst>
          </p:cNvPr>
          <p:cNvSpPr/>
          <p:nvPr/>
        </p:nvSpPr>
        <p:spPr>
          <a:xfrm>
            <a:off x="1621003" y="3578187"/>
            <a:ext cx="863402" cy="3770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Jenkins</a:t>
            </a:r>
            <a:endParaRPr sz="1467"/>
          </a:p>
        </p:txBody>
      </p:sp>
      <p:pic>
        <p:nvPicPr>
          <p:cNvPr id="29" name="Google Shape;116;p14">
            <a:extLst>
              <a:ext uri="{FF2B5EF4-FFF2-40B4-BE49-F238E27FC236}">
                <a16:creationId xmlns:a16="http://schemas.microsoft.com/office/drawing/2014/main" id="{3031C7C1-5451-CDDA-0E6E-C3A695308B4E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56571" y="3267685"/>
            <a:ext cx="303269" cy="3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7;p14">
            <a:extLst>
              <a:ext uri="{FF2B5EF4-FFF2-40B4-BE49-F238E27FC236}">
                <a16:creationId xmlns:a16="http://schemas.microsoft.com/office/drawing/2014/main" id="{F56A5C15-BB10-A5D1-9F8B-73C1E87EBD04}"/>
              </a:ext>
            </a:extLst>
          </p:cNvPr>
          <p:cNvSpPr/>
          <p:nvPr/>
        </p:nvSpPr>
        <p:spPr>
          <a:xfrm>
            <a:off x="1620982" y="4396059"/>
            <a:ext cx="863402" cy="37737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8;p14">
            <a:extLst>
              <a:ext uri="{FF2B5EF4-FFF2-40B4-BE49-F238E27FC236}">
                <a16:creationId xmlns:a16="http://schemas.microsoft.com/office/drawing/2014/main" id="{DA861395-913E-2277-2D4C-13385D58B300}"/>
              </a:ext>
            </a:extLst>
          </p:cNvPr>
          <p:cNvSpPr/>
          <p:nvPr/>
        </p:nvSpPr>
        <p:spPr>
          <a:xfrm>
            <a:off x="1612679" y="5301263"/>
            <a:ext cx="863402" cy="3770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119;p14" descr="Press kit | GitLab">
            <a:extLst>
              <a:ext uri="{FF2B5EF4-FFF2-40B4-BE49-F238E27FC236}">
                <a16:creationId xmlns:a16="http://schemas.microsoft.com/office/drawing/2014/main" id="{31CA3692-6B1A-94D4-DDA9-716A9018F25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36569" y="4402241"/>
            <a:ext cx="417139" cy="343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120;p14">
            <a:extLst>
              <a:ext uri="{FF2B5EF4-FFF2-40B4-BE49-F238E27FC236}">
                <a16:creationId xmlns:a16="http://schemas.microsoft.com/office/drawing/2014/main" id="{F6EF4D06-5B5C-42F1-220D-0545FE47E2E5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>
            <a:off x="2484388" y="2877445"/>
            <a:ext cx="613400" cy="12502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" name="Google Shape;121;p14">
            <a:extLst>
              <a:ext uri="{FF2B5EF4-FFF2-40B4-BE49-F238E27FC236}">
                <a16:creationId xmlns:a16="http://schemas.microsoft.com/office/drawing/2014/main" id="{AC4DD1CF-ECC8-ED60-F364-6B4ED9AAF9F5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2484405" y="3766721"/>
            <a:ext cx="613383" cy="3609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5" name="Google Shape;122;p14">
            <a:extLst>
              <a:ext uri="{FF2B5EF4-FFF2-40B4-BE49-F238E27FC236}">
                <a16:creationId xmlns:a16="http://schemas.microsoft.com/office/drawing/2014/main" id="{94EA3B12-4D9E-8869-96F1-2A6B34C45117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484384" y="4127651"/>
            <a:ext cx="613404" cy="4570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" name="Google Shape;123;p14">
            <a:extLst>
              <a:ext uri="{FF2B5EF4-FFF2-40B4-BE49-F238E27FC236}">
                <a16:creationId xmlns:a16="http://schemas.microsoft.com/office/drawing/2014/main" id="{EE2FD41D-CE28-E9FA-795F-E63F21009C24}"/>
              </a:ext>
            </a:extLst>
          </p:cNvPr>
          <p:cNvCxnSpPr>
            <a:cxnSpLocks/>
            <a:stCxn id="31" idx="3"/>
            <a:endCxn id="4" idx="1"/>
          </p:cNvCxnSpPr>
          <p:nvPr/>
        </p:nvCxnSpPr>
        <p:spPr>
          <a:xfrm flipV="1">
            <a:off x="2476081" y="4127651"/>
            <a:ext cx="621707" cy="1362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" name="Google Shape;124;p14">
            <a:extLst>
              <a:ext uri="{FF2B5EF4-FFF2-40B4-BE49-F238E27FC236}">
                <a16:creationId xmlns:a16="http://schemas.microsoft.com/office/drawing/2014/main" id="{2C5CFF5C-D3CF-8CAF-69C2-9AC2A13AEECA}"/>
              </a:ext>
            </a:extLst>
          </p:cNvPr>
          <p:cNvSpPr/>
          <p:nvPr/>
        </p:nvSpPr>
        <p:spPr>
          <a:xfrm>
            <a:off x="1490313" y="6309284"/>
            <a:ext cx="1360012" cy="95981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/>
          </a:p>
        </p:txBody>
      </p:sp>
      <p:sp>
        <p:nvSpPr>
          <p:cNvPr id="38" name="Google Shape;125;p14">
            <a:extLst>
              <a:ext uri="{FF2B5EF4-FFF2-40B4-BE49-F238E27FC236}">
                <a16:creationId xmlns:a16="http://schemas.microsoft.com/office/drawing/2014/main" id="{26E712C3-D170-BA7A-57D3-98DBE0448929}"/>
              </a:ext>
            </a:extLst>
          </p:cNvPr>
          <p:cNvSpPr txBox="1"/>
          <p:nvPr/>
        </p:nvSpPr>
        <p:spPr>
          <a:xfrm>
            <a:off x="1906539" y="6405266"/>
            <a:ext cx="489879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467">
                <a:latin typeface="Roboto"/>
                <a:ea typeface="Roboto"/>
                <a:cs typeface="Roboto"/>
                <a:sym typeface="Roboto"/>
              </a:rPr>
              <a:t>CI</a:t>
            </a:r>
            <a:endParaRPr sz="14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26;p14">
            <a:extLst>
              <a:ext uri="{FF2B5EF4-FFF2-40B4-BE49-F238E27FC236}">
                <a16:creationId xmlns:a16="http://schemas.microsoft.com/office/drawing/2014/main" id="{4E276186-06D1-E613-7027-A23E8A155C61}"/>
              </a:ext>
            </a:extLst>
          </p:cNvPr>
          <p:cNvSpPr/>
          <p:nvPr/>
        </p:nvSpPr>
        <p:spPr>
          <a:xfrm>
            <a:off x="2850325" y="6309284"/>
            <a:ext cx="3993644" cy="95981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/>
          </a:p>
        </p:txBody>
      </p:sp>
      <p:sp>
        <p:nvSpPr>
          <p:cNvPr id="40" name="Google Shape;127;p14">
            <a:extLst>
              <a:ext uri="{FF2B5EF4-FFF2-40B4-BE49-F238E27FC236}">
                <a16:creationId xmlns:a16="http://schemas.microsoft.com/office/drawing/2014/main" id="{09B787F3-7FC7-4936-6467-F81AB782E7A4}"/>
              </a:ext>
            </a:extLst>
          </p:cNvPr>
          <p:cNvSpPr txBox="1"/>
          <p:nvPr/>
        </p:nvSpPr>
        <p:spPr>
          <a:xfrm>
            <a:off x="4552908" y="6405265"/>
            <a:ext cx="489879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467" dirty="0">
                <a:latin typeface="Roboto"/>
                <a:ea typeface="Roboto"/>
                <a:cs typeface="Roboto"/>
                <a:sym typeface="Roboto"/>
              </a:rPr>
              <a:t>CD</a:t>
            </a:r>
            <a:endParaRPr sz="14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60D49A-3E9E-487F-22B3-EDE23A517B13}"/>
              </a:ext>
            </a:extLst>
          </p:cNvPr>
          <p:cNvSpPr txBox="1"/>
          <p:nvPr/>
        </p:nvSpPr>
        <p:spPr>
          <a:xfrm>
            <a:off x="5192392" y="5043079"/>
            <a:ext cx="990977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12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Addon</a:t>
            </a:r>
            <a:r>
              <a:rPr lang="zh-CN" altLang="en-US" sz="12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1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Catalog</a:t>
            </a:r>
            <a:endParaRPr lang="en-CN" sz="1200" dirty="0">
              <a:latin typeface="Alibaba Sans" panose="020B0503020203040204" pitchFamily="34" charset="0"/>
              <a:cs typeface="Alibaba Sans" panose="020B0503020203040204" pitchFamily="34" charset="0"/>
              <a:sym typeface="Helvetica Light"/>
            </a:endParaRPr>
          </a:p>
        </p:txBody>
      </p:sp>
      <p:pic>
        <p:nvPicPr>
          <p:cNvPr id="42" name="Picture 30" descr="CNCF Branding | Argo">
            <a:extLst>
              <a:ext uri="{FF2B5EF4-FFF2-40B4-BE49-F238E27FC236}">
                <a16:creationId xmlns:a16="http://schemas.microsoft.com/office/drawing/2014/main" id="{CF1E67AA-D61B-3BFC-89B2-9AB35596F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1" b="4970"/>
          <a:stretch/>
        </p:blipFill>
        <p:spPr bwMode="auto">
          <a:xfrm>
            <a:off x="5144099" y="5339680"/>
            <a:ext cx="236882" cy="25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6" descr="Grafana SVG Vector Logos - Vector Logo Zone">
            <a:extLst>
              <a:ext uri="{FF2B5EF4-FFF2-40B4-BE49-F238E27FC236}">
                <a16:creationId xmlns:a16="http://schemas.microsoft.com/office/drawing/2014/main" id="{1166AAA6-D0F8-AB31-E763-F2BD7418D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42" b="14110"/>
          <a:stretch/>
        </p:blipFill>
        <p:spPr bwMode="auto">
          <a:xfrm>
            <a:off x="6512282" y="5341878"/>
            <a:ext cx="222023" cy="2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92;p14">
            <a:extLst>
              <a:ext uri="{FF2B5EF4-FFF2-40B4-BE49-F238E27FC236}">
                <a16:creationId xmlns:a16="http://schemas.microsoft.com/office/drawing/2014/main" id="{0D043ECB-330F-7620-6B2C-5EAD4D0A4B61}"/>
              </a:ext>
            </a:extLst>
          </p:cNvPr>
          <p:cNvSpPr/>
          <p:nvPr/>
        </p:nvSpPr>
        <p:spPr>
          <a:xfrm>
            <a:off x="3872100" y="5005601"/>
            <a:ext cx="3387495" cy="724475"/>
          </a:xfrm>
          <a:prstGeom prst="rect">
            <a:avLst/>
          </a:prstGeom>
          <a:noFill/>
          <a:ln w="12700" cap="flat" cmpd="sng">
            <a:solidFill>
              <a:schemeClr val="accent6">
                <a:lumMod val="75000"/>
              </a:scheme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34" tIns="45700" rIns="91434" bIns="45700" anchor="t" anchorCtr="0">
            <a:noAutofit/>
          </a:bodyPr>
          <a:lstStyle/>
          <a:p>
            <a:pPr algn="ctr"/>
            <a:endParaRPr sz="1467" b="1" dirty="0">
              <a:solidFill>
                <a:srgbClr val="F769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136;p18">
            <a:extLst>
              <a:ext uri="{FF2B5EF4-FFF2-40B4-BE49-F238E27FC236}">
                <a16:creationId xmlns:a16="http://schemas.microsoft.com/office/drawing/2014/main" id="{0261C9E8-3B77-26D2-C73C-E355832952B9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91459" y="5328422"/>
            <a:ext cx="234619" cy="25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33;p18">
            <a:extLst>
              <a:ext uri="{FF2B5EF4-FFF2-40B4-BE49-F238E27FC236}">
                <a16:creationId xmlns:a16="http://schemas.microsoft.com/office/drawing/2014/main" id="{60DD7956-FD04-2D01-578A-CBA1C35EB97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70390" y="5339680"/>
            <a:ext cx="203635" cy="25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35;p18">
            <a:extLst>
              <a:ext uri="{FF2B5EF4-FFF2-40B4-BE49-F238E27FC236}">
                <a16:creationId xmlns:a16="http://schemas.microsoft.com/office/drawing/2014/main" id="{E7F5ED52-E44A-54C5-771C-F05D1582E86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28461" y="5348418"/>
            <a:ext cx="196959" cy="24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A57C0F7-760B-910D-EC18-4612FD9A8A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2479" y="5358251"/>
            <a:ext cx="160946" cy="267063"/>
          </a:xfrm>
          <a:prstGeom prst="rect">
            <a:avLst/>
          </a:prstGeom>
        </p:spPr>
      </p:pic>
      <p:pic>
        <p:nvPicPr>
          <p:cNvPr id="49" name="Picture 2" descr="HashiCorp Terraform logo (blog-adjusted aspect ratio) - VMware Cloud  Provider Blog">
            <a:extLst>
              <a:ext uri="{FF2B5EF4-FFF2-40B4-BE49-F238E27FC236}">
                <a16:creationId xmlns:a16="http://schemas.microsoft.com/office/drawing/2014/main" id="{E2CD68E5-856F-D3A8-6941-D80763FA1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7363" r="18378" b="7344"/>
          <a:stretch/>
        </p:blipFill>
        <p:spPr bwMode="auto">
          <a:xfrm>
            <a:off x="6027334" y="5345509"/>
            <a:ext cx="247461" cy="25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NCF Branding | Flux">
            <a:extLst>
              <a:ext uri="{FF2B5EF4-FFF2-40B4-BE49-F238E27FC236}">
                <a16:creationId xmlns:a16="http://schemas.microsoft.com/office/drawing/2014/main" id="{B5222525-A565-6E12-1706-2540A3E17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3"/>
          <a:stretch/>
        </p:blipFill>
        <p:spPr bwMode="auto">
          <a:xfrm>
            <a:off x="4589964" y="5306189"/>
            <a:ext cx="222023" cy="2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Open Policy Agent | Ecosystem">
            <a:extLst>
              <a:ext uri="{FF2B5EF4-FFF2-40B4-BE49-F238E27FC236}">
                <a16:creationId xmlns:a16="http://schemas.microsoft.com/office/drawing/2014/main" id="{D190FFD1-EE02-2DE0-AF4C-ADE70EC1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63" y="5350851"/>
            <a:ext cx="271463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Vector · GitHub">
            <a:extLst>
              <a:ext uri="{FF2B5EF4-FFF2-40B4-BE49-F238E27FC236}">
                <a16:creationId xmlns:a16="http://schemas.microsoft.com/office/drawing/2014/main" id="{C9142715-8769-5580-BEEE-74A4F67D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79" y="5295815"/>
            <a:ext cx="322321" cy="32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Google Shape;134;p18">
            <a:extLst>
              <a:ext uri="{FF2B5EF4-FFF2-40B4-BE49-F238E27FC236}">
                <a16:creationId xmlns:a16="http://schemas.microsoft.com/office/drawing/2014/main" id="{58AFCCCA-E1E7-DE2D-6E3E-0F195B19B956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728175" y="5372498"/>
            <a:ext cx="219433" cy="21607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箭头">
            <a:extLst>
              <a:ext uri="{FF2B5EF4-FFF2-40B4-BE49-F238E27FC236}">
                <a16:creationId xmlns:a16="http://schemas.microsoft.com/office/drawing/2014/main" id="{C262B776-48AE-A5D0-2FF2-4E22F560AA59}"/>
              </a:ext>
            </a:extLst>
          </p:cNvPr>
          <p:cNvSpPr/>
          <p:nvPr/>
        </p:nvSpPr>
        <p:spPr>
          <a:xfrm rot="5400000" flipH="1">
            <a:off x="5631161" y="3880449"/>
            <a:ext cx="112637" cy="1906019"/>
          </a:xfrm>
          <a:prstGeom prst="rightArrow">
            <a:avLst>
              <a:gd name="adj1" fmla="val 65857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8" hangingPunct="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 kern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6A0E31-CBD1-A59B-CDBC-C207A202B749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-1" t="5151" r="4080" b="36232"/>
          <a:stretch>
            <a:fillRect/>
          </a:stretch>
        </p:blipFill>
        <p:spPr>
          <a:xfrm>
            <a:off x="4717752" y="3584765"/>
            <a:ext cx="479322" cy="316200"/>
          </a:xfrm>
          <a:prstGeom prst="rect">
            <a:avLst/>
          </a:prstGeom>
          <a:noFill/>
        </p:spPr>
      </p:pic>
      <p:sp>
        <p:nvSpPr>
          <p:cNvPr id="56" name="Google Shape;95;p14">
            <a:extLst>
              <a:ext uri="{FF2B5EF4-FFF2-40B4-BE49-F238E27FC236}">
                <a16:creationId xmlns:a16="http://schemas.microsoft.com/office/drawing/2014/main" id="{AFB24B4D-673F-9D91-4831-B4B49FCA440B}"/>
              </a:ext>
            </a:extLst>
          </p:cNvPr>
          <p:cNvSpPr/>
          <p:nvPr/>
        </p:nvSpPr>
        <p:spPr>
          <a:xfrm>
            <a:off x="7025997" y="3970513"/>
            <a:ext cx="1042931" cy="379871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34" tIns="45700" rIns="91434" bIns="45700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97;p14">
            <a:extLst>
              <a:ext uri="{FF2B5EF4-FFF2-40B4-BE49-F238E27FC236}">
                <a16:creationId xmlns:a16="http://schemas.microsoft.com/office/drawing/2014/main" id="{9FE7C7BE-4EFD-706F-45E3-D818AF2557BA}"/>
              </a:ext>
            </a:extLst>
          </p:cNvPr>
          <p:cNvCxnSpPr>
            <a:cxnSpLocks/>
            <a:stCxn id="8" idx="3"/>
            <a:endCxn id="56" idx="1"/>
          </p:cNvCxnSpPr>
          <p:nvPr/>
        </p:nvCxnSpPr>
        <p:spPr>
          <a:xfrm>
            <a:off x="6779396" y="4160449"/>
            <a:ext cx="24660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" name="Google Shape;126;p14">
            <a:extLst>
              <a:ext uri="{FF2B5EF4-FFF2-40B4-BE49-F238E27FC236}">
                <a16:creationId xmlns:a16="http://schemas.microsoft.com/office/drawing/2014/main" id="{B729FF08-FC1C-183D-9CA8-2EEF7DF6C9D4}"/>
              </a:ext>
            </a:extLst>
          </p:cNvPr>
          <p:cNvSpPr/>
          <p:nvPr/>
        </p:nvSpPr>
        <p:spPr>
          <a:xfrm>
            <a:off x="6843969" y="6309284"/>
            <a:ext cx="4147621" cy="97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6667"/>
          </a:p>
        </p:txBody>
      </p:sp>
      <p:sp>
        <p:nvSpPr>
          <p:cNvPr id="59" name="Google Shape;127;p14">
            <a:extLst>
              <a:ext uri="{FF2B5EF4-FFF2-40B4-BE49-F238E27FC236}">
                <a16:creationId xmlns:a16="http://schemas.microsoft.com/office/drawing/2014/main" id="{BBF5833F-6F29-810B-98AE-92B839698DDE}"/>
              </a:ext>
            </a:extLst>
          </p:cNvPr>
          <p:cNvSpPr txBox="1"/>
          <p:nvPr/>
        </p:nvSpPr>
        <p:spPr>
          <a:xfrm>
            <a:off x="7732972" y="6386148"/>
            <a:ext cx="2307101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CN" sz="1467" dirty="0">
                <a:latin typeface="Roboto"/>
                <a:ea typeface="Roboto"/>
                <a:cs typeface="Roboto"/>
                <a:sym typeface="Roboto"/>
              </a:rPr>
              <a:t>Day-2</a:t>
            </a:r>
            <a:r>
              <a:rPr lang="zh-CN" altLang="en-US" sz="1467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467" dirty="0">
                <a:latin typeface="Roboto"/>
                <a:ea typeface="Roboto"/>
                <a:cs typeface="Roboto"/>
                <a:sym typeface="Roboto"/>
              </a:rPr>
              <a:t>Operating</a:t>
            </a:r>
            <a:endParaRPr sz="14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圆角矩形 159">
            <a:extLst>
              <a:ext uri="{FF2B5EF4-FFF2-40B4-BE49-F238E27FC236}">
                <a16:creationId xmlns:a16="http://schemas.microsoft.com/office/drawing/2014/main" id="{712C0B4A-289F-66DC-CEB9-53D3A3196527}"/>
              </a:ext>
            </a:extLst>
          </p:cNvPr>
          <p:cNvSpPr/>
          <p:nvPr/>
        </p:nvSpPr>
        <p:spPr>
          <a:xfrm>
            <a:off x="3347560" y="2779935"/>
            <a:ext cx="793799" cy="35739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bg1"/>
                </a:solidFill>
              </a:rPr>
              <a:t>API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圆角矩形 162">
            <a:extLst>
              <a:ext uri="{FF2B5EF4-FFF2-40B4-BE49-F238E27FC236}">
                <a16:creationId xmlns:a16="http://schemas.microsoft.com/office/drawing/2014/main" id="{146487D3-6CAD-4C71-C5A5-4608EBAF80B4}"/>
              </a:ext>
            </a:extLst>
          </p:cNvPr>
          <p:cNvSpPr/>
          <p:nvPr/>
        </p:nvSpPr>
        <p:spPr>
          <a:xfrm>
            <a:off x="5179120" y="2802155"/>
            <a:ext cx="768488" cy="331366"/>
          </a:xfrm>
          <a:prstGeom prst="roundRect">
            <a:avLst/>
          </a:prstGeom>
          <a:solidFill>
            <a:srgbClr val="DC1596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bg1"/>
                </a:solidFill>
              </a:rPr>
              <a:t>UI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62" name="圆角矩形 165">
            <a:extLst>
              <a:ext uri="{FF2B5EF4-FFF2-40B4-BE49-F238E27FC236}">
                <a16:creationId xmlns:a16="http://schemas.microsoft.com/office/drawing/2014/main" id="{4304D2F2-5544-7AC9-E0BD-F3E404F22832}"/>
              </a:ext>
            </a:extLst>
          </p:cNvPr>
          <p:cNvSpPr/>
          <p:nvPr/>
        </p:nvSpPr>
        <p:spPr>
          <a:xfrm>
            <a:off x="6112649" y="2802155"/>
            <a:ext cx="858134" cy="335178"/>
          </a:xfrm>
          <a:prstGeom prst="roundRect">
            <a:avLst/>
          </a:prstGeom>
          <a:solidFill>
            <a:srgbClr val="DC1596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bg1"/>
                </a:solidFill>
              </a:rPr>
              <a:t>GitOps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3" name="圆角矩形 168">
            <a:extLst>
              <a:ext uri="{FF2B5EF4-FFF2-40B4-BE49-F238E27FC236}">
                <a16:creationId xmlns:a16="http://schemas.microsoft.com/office/drawing/2014/main" id="{86D19821-19FD-BAE9-6AE1-81F845F6372B}"/>
              </a:ext>
            </a:extLst>
          </p:cNvPr>
          <p:cNvSpPr/>
          <p:nvPr/>
        </p:nvSpPr>
        <p:spPr>
          <a:xfrm>
            <a:off x="7108137" y="2800667"/>
            <a:ext cx="988542" cy="338507"/>
          </a:xfrm>
          <a:prstGeom prst="roundRect">
            <a:avLst/>
          </a:prstGeom>
          <a:solidFill>
            <a:srgbClr val="DC1596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bg1"/>
                </a:solidFill>
              </a:rPr>
              <a:t>Observability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64" name="直线箭头连接符 172">
            <a:extLst>
              <a:ext uri="{FF2B5EF4-FFF2-40B4-BE49-F238E27FC236}">
                <a16:creationId xmlns:a16="http://schemas.microsoft.com/office/drawing/2014/main" id="{D8DE4235-F87E-6253-E904-9F3CB466394A}"/>
              </a:ext>
            </a:extLst>
          </p:cNvPr>
          <p:cNvCxnSpPr>
            <a:cxnSpLocks/>
            <a:stCxn id="4" idx="0"/>
            <a:endCxn id="60" idx="2"/>
          </p:cNvCxnSpPr>
          <p:nvPr/>
        </p:nvCxnSpPr>
        <p:spPr>
          <a:xfrm flipH="1" flipV="1">
            <a:off x="3744460" y="3137333"/>
            <a:ext cx="1920281" cy="450873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175">
            <a:extLst>
              <a:ext uri="{FF2B5EF4-FFF2-40B4-BE49-F238E27FC236}">
                <a16:creationId xmlns:a16="http://schemas.microsoft.com/office/drawing/2014/main" id="{1F903334-9416-D1B4-D9BE-CDD81EF8BDAC}"/>
              </a:ext>
            </a:extLst>
          </p:cNvPr>
          <p:cNvCxnSpPr>
            <a:cxnSpLocks/>
            <a:stCxn id="4" idx="0"/>
            <a:endCxn id="61" idx="2"/>
          </p:cNvCxnSpPr>
          <p:nvPr/>
        </p:nvCxnSpPr>
        <p:spPr>
          <a:xfrm flipH="1" flipV="1">
            <a:off x="5563364" y="3133521"/>
            <a:ext cx="101377" cy="454685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178">
            <a:extLst>
              <a:ext uri="{FF2B5EF4-FFF2-40B4-BE49-F238E27FC236}">
                <a16:creationId xmlns:a16="http://schemas.microsoft.com/office/drawing/2014/main" id="{F6D80FF3-B771-55AC-95AB-0F332B5BA139}"/>
              </a:ext>
            </a:extLst>
          </p:cNvPr>
          <p:cNvCxnSpPr>
            <a:cxnSpLocks/>
            <a:stCxn id="4" idx="0"/>
            <a:endCxn id="62" idx="2"/>
          </p:cNvCxnSpPr>
          <p:nvPr/>
        </p:nvCxnSpPr>
        <p:spPr>
          <a:xfrm flipV="1">
            <a:off x="5664741" y="3137333"/>
            <a:ext cx="876975" cy="450873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181">
            <a:extLst>
              <a:ext uri="{FF2B5EF4-FFF2-40B4-BE49-F238E27FC236}">
                <a16:creationId xmlns:a16="http://schemas.microsoft.com/office/drawing/2014/main" id="{77DFA87A-FF54-16DE-EDDE-5CFB484149EC}"/>
              </a:ext>
            </a:extLst>
          </p:cNvPr>
          <p:cNvCxnSpPr>
            <a:cxnSpLocks/>
            <a:stCxn id="4" idx="0"/>
            <a:endCxn id="63" idx="2"/>
          </p:cNvCxnSpPr>
          <p:nvPr/>
        </p:nvCxnSpPr>
        <p:spPr>
          <a:xfrm flipV="1">
            <a:off x="5664741" y="3139174"/>
            <a:ext cx="1937667" cy="449032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162">
            <a:extLst>
              <a:ext uri="{FF2B5EF4-FFF2-40B4-BE49-F238E27FC236}">
                <a16:creationId xmlns:a16="http://schemas.microsoft.com/office/drawing/2014/main" id="{A9BDD755-5AE0-3227-606C-3E3821195177}"/>
              </a:ext>
            </a:extLst>
          </p:cNvPr>
          <p:cNvSpPr/>
          <p:nvPr/>
        </p:nvSpPr>
        <p:spPr>
          <a:xfrm>
            <a:off x="4261157" y="2789271"/>
            <a:ext cx="748946" cy="34806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bg1"/>
                </a:solidFill>
              </a:rPr>
              <a:t>CLI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69" name="直线箭头连接符 175">
            <a:extLst>
              <a:ext uri="{FF2B5EF4-FFF2-40B4-BE49-F238E27FC236}">
                <a16:creationId xmlns:a16="http://schemas.microsoft.com/office/drawing/2014/main" id="{0FBA4ED9-EA97-682A-6654-AABAE36A2342}"/>
              </a:ext>
            </a:extLst>
          </p:cNvPr>
          <p:cNvCxnSpPr>
            <a:cxnSpLocks/>
            <a:stCxn id="4" idx="0"/>
            <a:endCxn id="68" idx="2"/>
          </p:cNvCxnSpPr>
          <p:nvPr/>
        </p:nvCxnSpPr>
        <p:spPr>
          <a:xfrm flipH="1" flipV="1">
            <a:off x="4635630" y="3137333"/>
            <a:ext cx="1029111" cy="450873"/>
          </a:xfrm>
          <a:prstGeom prst="straightConnector1">
            <a:avLst/>
          </a:prstGeom>
          <a:ln w="635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低成本高性能高可用">
            <a:extLst>
              <a:ext uri="{FF2B5EF4-FFF2-40B4-BE49-F238E27FC236}">
                <a16:creationId xmlns:a16="http://schemas.microsoft.com/office/drawing/2014/main" id="{36BD441F-7143-3DC7-C820-86CA6D5A9FDB}"/>
              </a:ext>
            </a:extLst>
          </p:cNvPr>
          <p:cNvSpPr txBox="1"/>
          <p:nvPr/>
        </p:nvSpPr>
        <p:spPr>
          <a:xfrm>
            <a:off x="7630962" y="2587504"/>
            <a:ext cx="720406" cy="213164"/>
          </a:xfrm>
          <a:prstGeom prst="rect">
            <a:avLst/>
          </a:prstGeom>
          <a:ln w="12700">
            <a:miter lim="400000"/>
          </a:ln>
        </p:spPr>
        <p:txBody>
          <a:bodyPr wrap="square" lIns="14111" tIns="14111" rIns="14111" bIns="14111" anchor="ctr">
            <a:spAutoFit/>
          </a:bodyPr>
          <a:lstStyle>
            <a:lvl1pPr defTabSz="45847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pPr algn="ctr"/>
            <a:r>
              <a:rPr lang="en-US" altLang="zh-CN" sz="1200" dirty="0">
                <a:solidFill>
                  <a:srgbClr val="F00479"/>
                </a:solidFill>
              </a:rPr>
              <a:t>NEW</a:t>
            </a:r>
            <a:endParaRPr sz="1200" dirty="0">
              <a:solidFill>
                <a:srgbClr val="F00479"/>
              </a:solidFill>
            </a:endParaRPr>
          </a:p>
        </p:txBody>
      </p:sp>
      <p:sp>
        <p:nvSpPr>
          <p:cNvPr id="71" name="低成本高性能高可用">
            <a:extLst>
              <a:ext uri="{FF2B5EF4-FFF2-40B4-BE49-F238E27FC236}">
                <a16:creationId xmlns:a16="http://schemas.microsoft.com/office/drawing/2014/main" id="{68BA4C82-811A-ABC9-6DB8-2FC16FD3857D}"/>
              </a:ext>
            </a:extLst>
          </p:cNvPr>
          <p:cNvSpPr txBox="1"/>
          <p:nvPr/>
        </p:nvSpPr>
        <p:spPr>
          <a:xfrm>
            <a:off x="6447111" y="2568912"/>
            <a:ext cx="720406" cy="213164"/>
          </a:xfrm>
          <a:prstGeom prst="rect">
            <a:avLst/>
          </a:prstGeom>
          <a:ln w="12700">
            <a:miter lim="400000"/>
          </a:ln>
        </p:spPr>
        <p:txBody>
          <a:bodyPr wrap="square" lIns="14111" tIns="14111" rIns="14111" bIns="14111" anchor="ctr">
            <a:spAutoFit/>
          </a:bodyPr>
          <a:lstStyle>
            <a:lvl1pPr defTabSz="45847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pPr algn="ctr"/>
            <a:r>
              <a:rPr lang="en-US" altLang="zh-CN" sz="1200" dirty="0">
                <a:solidFill>
                  <a:srgbClr val="F00479"/>
                </a:solidFill>
              </a:rPr>
              <a:t>NEW</a:t>
            </a:r>
            <a:endParaRPr sz="1200" dirty="0">
              <a:solidFill>
                <a:srgbClr val="F00479"/>
              </a:solidFill>
            </a:endParaRPr>
          </a:p>
        </p:txBody>
      </p:sp>
      <p:sp>
        <p:nvSpPr>
          <p:cNvPr id="72" name="低成本高性能高可用">
            <a:extLst>
              <a:ext uri="{FF2B5EF4-FFF2-40B4-BE49-F238E27FC236}">
                <a16:creationId xmlns:a16="http://schemas.microsoft.com/office/drawing/2014/main" id="{096F0959-B6A0-A3A6-64E9-48B626E805C4}"/>
              </a:ext>
            </a:extLst>
          </p:cNvPr>
          <p:cNvSpPr txBox="1"/>
          <p:nvPr/>
        </p:nvSpPr>
        <p:spPr>
          <a:xfrm>
            <a:off x="5355593" y="2576910"/>
            <a:ext cx="720406" cy="213164"/>
          </a:xfrm>
          <a:prstGeom prst="rect">
            <a:avLst/>
          </a:prstGeom>
          <a:ln w="12700">
            <a:miter lim="400000"/>
          </a:ln>
        </p:spPr>
        <p:txBody>
          <a:bodyPr wrap="square" lIns="14111" tIns="14111" rIns="14111" bIns="14111" anchor="ctr">
            <a:spAutoFit/>
          </a:bodyPr>
          <a:lstStyle>
            <a:lvl1pPr defTabSz="45847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pPr algn="ctr"/>
            <a:r>
              <a:rPr lang="en-US" altLang="zh-CN" sz="1200" dirty="0">
                <a:solidFill>
                  <a:srgbClr val="F00479"/>
                </a:solidFill>
              </a:rPr>
              <a:t>NEW</a:t>
            </a:r>
            <a:endParaRPr sz="1200" dirty="0">
              <a:solidFill>
                <a:srgbClr val="F00479"/>
              </a:solidFill>
            </a:endParaRPr>
          </a:p>
        </p:txBody>
      </p:sp>
      <p:sp>
        <p:nvSpPr>
          <p:cNvPr id="73" name="低成本高性能高可用">
            <a:extLst>
              <a:ext uri="{FF2B5EF4-FFF2-40B4-BE49-F238E27FC236}">
                <a16:creationId xmlns:a16="http://schemas.microsoft.com/office/drawing/2014/main" id="{CD126D21-631C-41FB-667D-B7F0F93FDFA2}"/>
              </a:ext>
            </a:extLst>
          </p:cNvPr>
          <p:cNvSpPr txBox="1"/>
          <p:nvPr/>
        </p:nvSpPr>
        <p:spPr>
          <a:xfrm>
            <a:off x="7135215" y="4973943"/>
            <a:ext cx="720406" cy="213164"/>
          </a:xfrm>
          <a:prstGeom prst="rect">
            <a:avLst/>
          </a:prstGeom>
          <a:ln w="12700">
            <a:miter lim="400000"/>
          </a:ln>
        </p:spPr>
        <p:txBody>
          <a:bodyPr wrap="square" lIns="14111" tIns="14111" rIns="14111" bIns="14111" anchor="ctr">
            <a:spAutoFit/>
          </a:bodyPr>
          <a:lstStyle>
            <a:lvl1pPr defTabSz="45847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pPr algn="ctr"/>
            <a:r>
              <a:rPr lang="en-US" altLang="zh-CN" sz="1200" dirty="0">
                <a:solidFill>
                  <a:srgbClr val="F00479"/>
                </a:solidFill>
              </a:rPr>
              <a:t>NEW</a:t>
            </a:r>
            <a:endParaRPr sz="1200" dirty="0">
              <a:solidFill>
                <a:srgbClr val="F00479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F756F0-DFE5-575B-5499-E3713D9A0EE0}"/>
              </a:ext>
            </a:extLst>
          </p:cNvPr>
          <p:cNvSpPr txBox="1"/>
          <p:nvPr/>
        </p:nvSpPr>
        <p:spPr>
          <a:xfrm>
            <a:off x="921345" y="1049096"/>
            <a:ext cx="6934276" cy="988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967297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满足现代化应用特征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：天然支持 </a:t>
            </a:r>
            <a:r>
              <a:rPr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IaC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、可观测、安全和可扩展，对接云服务满足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特性。</a:t>
            </a:r>
            <a:endParaRPr lang="en-US" altLang="zh-CN" sz="1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67297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以应用为中心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：无需关心基础设施，专注于顶层应用架构和运维特征描述。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67297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运行时平台无关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可以交付到云平台、边缘、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K8s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多集群等多样化环境。</a:t>
            </a:r>
            <a:endParaRPr lang="en-US" altLang="zh-CN" sz="1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67297" lvl="1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应用交付工作流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：支持面向终态自定义工作流，满足跨环境、多版本灰度等多样化持续交付需要。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5E9571-9813-FD57-F6CE-CBCC6137CD45}"/>
              </a:ext>
            </a:extLst>
          </p:cNvPr>
          <p:cNvSpPr txBox="1"/>
          <p:nvPr/>
        </p:nvSpPr>
        <p:spPr>
          <a:xfrm>
            <a:off x="2082707" y="494715"/>
            <a:ext cx="726617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一个面向</a:t>
            </a:r>
            <a:r>
              <a:rPr lang="en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多集群混合环境</a:t>
            </a:r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的易用可扩展的应用交付和管理引擎</a:t>
            </a:r>
            <a:endParaRPr lang="en-CN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6CA53-7B54-B2FF-727B-E35869229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83" y="2074826"/>
            <a:ext cx="2418878" cy="3008092"/>
          </a:xfrm>
          <a:prstGeom prst="rect">
            <a:avLst/>
          </a:prstGeom>
        </p:spPr>
      </p:pic>
      <p:sp>
        <p:nvSpPr>
          <p:cNvPr id="3" name="Tittle">
            <a:extLst>
              <a:ext uri="{FF2B5EF4-FFF2-40B4-BE49-F238E27FC236}">
                <a16:creationId xmlns:a16="http://schemas.microsoft.com/office/drawing/2014/main" id="{CF964BCA-5114-5124-E6D4-AC0F76442357}"/>
              </a:ext>
            </a:extLst>
          </p:cNvPr>
          <p:cNvSpPr txBox="1"/>
          <p:nvPr/>
        </p:nvSpPr>
        <p:spPr>
          <a:xfrm>
            <a:off x="386410" y="355751"/>
            <a:ext cx="5742213" cy="54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sz="2900" dirty="0"/>
              <a:t>Open</a:t>
            </a:r>
            <a:r>
              <a:rPr lang="zh-CN" altLang="en-US" sz="2900" dirty="0"/>
              <a:t> </a:t>
            </a:r>
            <a:r>
              <a:rPr lang="en-US" sz="2900" dirty="0"/>
              <a:t>Application</a:t>
            </a:r>
            <a:r>
              <a:rPr lang="zh-CN" altLang="en-US" sz="2900" dirty="0"/>
              <a:t> </a:t>
            </a:r>
            <a:r>
              <a:rPr lang="en-US" altLang="zh-CN" sz="2900" dirty="0"/>
              <a:t>Model</a:t>
            </a:r>
            <a:r>
              <a:rPr lang="zh-CN" altLang="en-US" sz="2900" dirty="0"/>
              <a:t> （</a:t>
            </a:r>
            <a:r>
              <a:rPr lang="en-US" altLang="zh-CN" sz="2900" dirty="0"/>
              <a:t>OAM</a:t>
            </a:r>
            <a:r>
              <a:rPr lang="zh-CN" altLang="en-US" sz="2900" dirty="0"/>
              <a:t>）</a:t>
            </a:r>
            <a:endParaRPr sz="2900" dirty="0"/>
          </a:p>
        </p:txBody>
      </p:sp>
      <p:sp>
        <p:nvSpPr>
          <p:cNvPr id="4" name="Lorem ipsum dolor sit amet, consectetur adipiscing elit. Praesent eget bibendum orci.">
            <a:extLst>
              <a:ext uri="{FF2B5EF4-FFF2-40B4-BE49-F238E27FC236}">
                <a16:creationId xmlns:a16="http://schemas.microsoft.com/office/drawing/2014/main" id="{2EE3C32E-8791-0478-0A95-1F9115334B7D}"/>
              </a:ext>
            </a:extLst>
          </p:cNvPr>
          <p:cNvSpPr txBox="1"/>
          <p:nvPr/>
        </p:nvSpPr>
        <p:spPr>
          <a:xfrm>
            <a:off x="785782" y="1305560"/>
            <a:ext cx="4281943" cy="478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3400" spc="68">
                <a:solidFill>
                  <a:srgbClr val="373D41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pPr marL="228600" indent="-228600">
              <a:buFont typeface="Wingdings" pitchFamily="2" charset="2"/>
              <a:buChar char="q"/>
            </a:pPr>
            <a:r>
              <a:rPr lang="en-US" sz="1200" b="1" dirty="0" err="1">
                <a:solidFill>
                  <a:schemeClr val="tx1"/>
                </a:solidFill>
              </a:rPr>
              <a:t>统一的顶层</a:t>
            </a:r>
            <a:r>
              <a:rPr lang="zh-CN" altLang="en-US" sz="1200" b="1" dirty="0">
                <a:solidFill>
                  <a:schemeClr val="accent5"/>
                </a:solidFill>
              </a:rPr>
              <a:t>应用交付模型（</a:t>
            </a:r>
            <a:r>
              <a:rPr lang="en-US" altLang="zh-CN" sz="1200" b="1" dirty="0">
                <a:solidFill>
                  <a:schemeClr val="accent5"/>
                </a:solidFill>
              </a:rPr>
              <a:t>OAM</a:t>
            </a:r>
            <a:r>
              <a:rPr lang="zh-CN" altLang="en-US" sz="1200" b="1" dirty="0">
                <a:solidFill>
                  <a:schemeClr val="accent5"/>
                </a:solidFill>
              </a:rPr>
              <a:t>）</a:t>
            </a:r>
            <a:r>
              <a:rPr lang="zh-CN" altLang="en-US" sz="1200" b="1" dirty="0">
                <a:solidFill>
                  <a:schemeClr val="tx1"/>
                </a:solidFill>
              </a:rPr>
              <a:t>描述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 marL="228600" indent="-228600">
              <a:buFont typeface="Wingdings" pitchFamily="2" charset="2"/>
              <a:buChar char="q"/>
            </a:pPr>
            <a:r>
              <a:rPr lang="zh-CN" altLang="en-US" sz="1200" b="1" dirty="0">
                <a:solidFill>
                  <a:schemeClr val="tx1"/>
                </a:solidFill>
              </a:rPr>
              <a:t>面向 </a:t>
            </a:r>
            <a:r>
              <a:rPr lang="en-US" altLang="zh-CN" sz="1200" b="1" dirty="0" err="1">
                <a:solidFill>
                  <a:schemeClr val="tx1"/>
                </a:solidFill>
              </a:rPr>
              <a:t>IaC</a:t>
            </a:r>
            <a:r>
              <a:rPr lang="zh-CN" altLang="en-US" sz="1200" b="1" dirty="0">
                <a:solidFill>
                  <a:schemeClr val="tx1"/>
                </a:solidFill>
              </a:rPr>
              <a:t> 可扩展体系设计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161ED-2617-CDA8-2E6D-3B027EE5F8FA}"/>
              </a:ext>
            </a:extLst>
          </p:cNvPr>
          <p:cNvSpPr/>
          <p:nvPr/>
        </p:nvSpPr>
        <p:spPr>
          <a:xfrm>
            <a:off x="938896" y="3070195"/>
            <a:ext cx="2265765" cy="2131802"/>
          </a:xfrm>
          <a:prstGeom prst="rect">
            <a:avLst/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CN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585220-F98A-08C7-F5E4-C300A5FD4EE9}"/>
              </a:ext>
            </a:extLst>
          </p:cNvPr>
          <p:cNvSpPr/>
          <p:nvPr/>
        </p:nvSpPr>
        <p:spPr>
          <a:xfrm>
            <a:off x="1229829" y="3807905"/>
            <a:ext cx="1660754" cy="1325729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CN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A31D91-070F-23FD-FB02-C469DCAD1E01}"/>
              </a:ext>
            </a:extLst>
          </p:cNvPr>
          <p:cNvSpPr txBox="1"/>
          <p:nvPr/>
        </p:nvSpPr>
        <p:spPr>
          <a:xfrm>
            <a:off x="3560763" y="3172371"/>
            <a:ext cx="2390190" cy="913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CN" sz="2000" dirty="0">
                <a:solidFill>
                  <a:srgbClr val="7030A0"/>
                </a:solidFill>
                <a:sym typeface="Helvetica Light"/>
              </a:rPr>
              <a:t>组件</a:t>
            </a:r>
            <a:r>
              <a:rPr lang="zh-CN" altLang="en-US" sz="2000" dirty="0">
                <a:solidFill>
                  <a:srgbClr val="7030A0"/>
                </a:solidFill>
                <a:sym typeface="Helvetica Light"/>
              </a:rPr>
              <a:t>（</a:t>
            </a:r>
            <a:r>
              <a:rPr lang="en-US" altLang="zh-CN" sz="2000" dirty="0">
                <a:solidFill>
                  <a:srgbClr val="7030A0"/>
                </a:solidFill>
                <a:sym typeface="Helvetica Light"/>
              </a:rPr>
              <a:t>Component</a:t>
            </a:r>
            <a:r>
              <a:rPr lang="zh-CN" altLang="en-US" sz="2000" dirty="0">
                <a:solidFill>
                  <a:srgbClr val="7030A0"/>
                </a:solidFill>
                <a:sym typeface="Helvetica Light"/>
              </a:rPr>
              <a:t>）</a:t>
            </a:r>
            <a:endParaRPr lang="en-CN" sz="2000" dirty="0">
              <a:solidFill>
                <a:srgbClr val="7030A0"/>
              </a:solidFill>
              <a:sym typeface="Helvetica Light"/>
            </a:endParaRPr>
          </a:p>
          <a:p>
            <a:pPr defTabSz="412750" hangingPunct="0"/>
            <a:r>
              <a:rPr lang="en-CN" sz="1200" dirty="0">
                <a:solidFill>
                  <a:srgbClr val="7030A0"/>
                </a:solidFill>
              </a:rPr>
              <a:t>描述核心工作负载</a:t>
            </a:r>
            <a:r>
              <a:rPr lang="zh-CN" altLang="en-US" sz="1200" dirty="0">
                <a:solidFill>
                  <a:srgbClr val="7030A0"/>
                </a:solidFill>
              </a:rPr>
              <a:t>，如 </a:t>
            </a:r>
            <a:r>
              <a:rPr lang="en-US" altLang="zh-CN" sz="1200" dirty="0">
                <a:solidFill>
                  <a:srgbClr val="7030A0"/>
                </a:solidFill>
              </a:rPr>
              <a:t>web</a:t>
            </a:r>
            <a:r>
              <a:rPr lang="zh-CN" altLang="en-US" sz="1200" dirty="0">
                <a:solidFill>
                  <a:srgbClr val="7030A0"/>
                </a:solidFill>
              </a:rPr>
              <a:t> 服务，数据库云服务、一次性任务等。</a:t>
            </a:r>
            <a:endParaRPr lang="en-CN" sz="1200" dirty="0">
              <a:solidFill>
                <a:srgbClr val="7030A0"/>
              </a:solidFill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73706-CC0D-4432-1D02-B5A81EF9FFC2}"/>
              </a:ext>
            </a:extLst>
          </p:cNvPr>
          <p:cNvSpPr txBox="1"/>
          <p:nvPr/>
        </p:nvSpPr>
        <p:spPr>
          <a:xfrm>
            <a:off x="3584480" y="4350261"/>
            <a:ext cx="2310560" cy="913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CN" sz="2000" dirty="0">
                <a:solidFill>
                  <a:schemeClr val="accent6">
                    <a:lumMod val="75000"/>
                  </a:schemeClr>
                </a:solidFill>
                <a:sym typeface="Helvetica Light"/>
              </a:rPr>
              <a:t>运维特征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sym typeface="Helvetica Light"/>
              </a:rPr>
              <a:t>（</a:t>
            </a:r>
            <a:r>
              <a:rPr lang="en-CN" sz="2000" dirty="0">
                <a:solidFill>
                  <a:schemeClr val="accent6">
                    <a:lumMod val="75000"/>
                  </a:schemeClr>
                </a:solidFill>
                <a:sym typeface="Helvetica Light"/>
              </a:rPr>
              <a:t> Trait 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sym typeface="Helvetica Light"/>
              </a:rPr>
              <a:t>）</a:t>
            </a:r>
            <a:endParaRPr lang="en-CN" sz="2000" dirty="0">
              <a:solidFill>
                <a:schemeClr val="accent6">
                  <a:lumMod val="75000"/>
                </a:schemeClr>
              </a:solidFill>
              <a:sym typeface="Helvetica Light"/>
            </a:endParaRPr>
          </a:p>
          <a:p>
            <a:pPr defTabSz="412750" hangingPunct="0"/>
            <a:r>
              <a:rPr lang="en-CN" sz="1200" dirty="0">
                <a:solidFill>
                  <a:schemeClr val="accent6">
                    <a:lumMod val="75000"/>
                  </a:schemeClr>
                </a:solidFill>
              </a:rPr>
              <a:t>针对运维方式的定义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</a:rPr>
              <a:t>，如高可用方式、扩缩容、网关、灰度发布方式等。</a:t>
            </a:r>
            <a:endParaRPr lang="en-CN" sz="1200" dirty="0">
              <a:solidFill>
                <a:schemeClr val="accent6">
                  <a:lumMod val="75000"/>
                </a:schemeClr>
              </a:solidFill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D3554E-3BF5-0030-FC08-A2304A20A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132" y="528073"/>
            <a:ext cx="2575126" cy="502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E20C0-2E02-07F8-33B7-95A495E51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8473" y="1149771"/>
            <a:ext cx="2660417" cy="502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960CBF-1AD3-6098-43A6-A616DB2B57E3}"/>
              </a:ext>
            </a:extLst>
          </p:cNvPr>
          <p:cNvSpPr txBox="1"/>
          <p:nvPr/>
        </p:nvSpPr>
        <p:spPr>
          <a:xfrm>
            <a:off x="6046971" y="3279603"/>
            <a:ext cx="477695" cy="43601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2500" i="1" dirty="0">
                <a:solidFill>
                  <a:srgbClr val="FF0000"/>
                </a:solidFill>
                <a:sym typeface="Helvetica Light"/>
              </a:rPr>
              <a:t>VS</a:t>
            </a:r>
            <a:endParaRPr lang="en-CN" sz="2500" i="1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67EB82-92AC-3DDE-D8B6-E8B5167BE332}"/>
              </a:ext>
            </a:extLst>
          </p:cNvPr>
          <p:cNvSpPr txBox="1"/>
          <p:nvPr/>
        </p:nvSpPr>
        <p:spPr>
          <a:xfrm>
            <a:off x="7197098" y="5071567"/>
            <a:ext cx="4237077" cy="436017"/>
          </a:xfrm>
          <a:prstGeom prst="rect">
            <a:avLst/>
          </a:prstGeom>
          <a:noFill/>
          <a:ln w="12700" cap="flat">
            <a:solidFill>
              <a:schemeClr val="accent6">
                <a:lumMod val="75000"/>
              </a:schemeClr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2500" b="1" i="1" dirty="0">
                <a:solidFill>
                  <a:srgbClr val="C00000"/>
                </a:solidFill>
                <a:sym typeface="Helvetica Light"/>
              </a:rPr>
              <a:t>Kubernetes</a:t>
            </a:r>
            <a:r>
              <a:rPr lang="zh-CN" altLang="en-US" sz="2500" b="1" i="1" dirty="0">
                <a:solidFill>
                  <a:srgbClr val="C00000"/>
                </a:solidFill>
                <a:sym typeface="Helvetica Light"/>
              </a:rPr>
              <a:t> 资源示例</a:t>
            </a:r>
            <a:endParaRPr lang="en-CN" sz="2500" b="1" i="1" dirty="0">
              <a:solidFill>
                <a:srgbClr val="C00000"/>
              </a:solidFill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FEC99-FA92-F218-46C5-2320BF504202}"/>
              </a:ext>
            </a:extLst>
          </p:cNvPr>
          <p:cNvSpPr txBox="1"/>
          <p:nvPr/>
        </p:nvSpPr>
        <p:spPr>
          <a:xfrm>
            <a:off x="380657" y="5858812"/>
            <a:ext cx="563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1" i="1" kern="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Light"/>
              </a:rPr>
              <a:t>OAM </a:t>
            </a:r>
            <a:r>
              <a:rPr lang="zh-CN" altLang="en-US" sz="1400" b="1" i="1" kern="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Light"/>
              </a:rPr>
              <a:t>被信通院采纳发布</a:t>
            </a:r>
            <a:r>
              <a:rPr lang="en-US" altLang="zh-CN" sz="1400" b="1" i="1" kern="0" dirty="0">
                <a:solidFill>
                  <a:srgbClr val="FF69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Light"/>
                <a:hlinkClick r:id="rId8"/>
              </a:rPr>
              <a:t>《</a:t>
            </a:r>
            <a:r>
              <a:rPr lang="zh-CN" altLang="en-US" sz="1400" b="1" i="1" kern="0" dirty="0">
                <a:solidFill>
                  <a:srgbClr val="FF69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Light"/>
                <a:hlinkClick r:id="rId8"/>
              </a:rPr>
              <a:t>云计算开放应用模型</a:t>
            </a:r>
            <a:r>
              <a:rPr lang="en-US" altLang="zh-CN" sz="1400" b="1" i="1" kern="0" dirty="0">
                <a:solidFill>
                  <a:srgbClr val="FF69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Light"/>
                <a:hlinkClick r:id="rId8"/>
              </a:rPr>
              <a:t>》</a:t>
            </a:r>
            <a:r>
              <a:rPr lang="zh-CN" altLang="en-US" sz="1400" b="1" i="1" kern="0" dirty="0">
                <a:solidFill>
                  <a:srgbClr val="FF69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Light"/>
              </a:rPr>
              <a:t>行业标准</a:t>
            </a:r>
            <a:r>
              <a:rPr lang="zh-CN" altLang="en-US" sz="1400" b="1" i="1" kern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Light"/>
              </a:rPr>
              <a:t>。</a:t>
            </a:r>
            <a:endParaRPr lang="en-CN" sz="14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75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Tittle">
            <a:extLst>
              <a:ext uri="{FF2B5EF4-FFF2-40B4-BE49-F238E27FC236}">
                <a16:creationId xmlns:a16="http://schemas.microsoft.com/office/drawing/2014/main" id="{8FB12E9E-40BB-4284-5B26-5B89CABD965C}"/>
              </a:ext>
            </a:extLst>
          </p:cNvPr>
          <p:cNvSpPr txBox="1"/>
          <p:nvPr/>
        </p:nvSpPr>
        <p:spPr>
          <a:xfrm>
            <a:off x="386410" y="355751"/>
            <a:ext cx="6640664" cy="54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altLang="zh-CN" sz="2900" dirty="0" err="1"/>
              <a:t>KubeVela</a:t>
            </a:r>
            <a:r>
              <a:rPr lang="zh-CN" altLang="en-US" sz="2900" dirty="0"/>
              <a:t> 基于 </a:t>
            </a:r>
            <a:r>
              <a:rPr lang="en-US" altLang="zh-CN" sz="2900" dirty="0" err="1"/>
              <a:t>IaC</a:t>
            </a:r>
            <a:r>
              <a:rPr lang="zh-CN" altLang="en-US" sz="2900" dirty="0"/>
              <a:t> 扩展自定义能力插件</a:t>
            </a:r>
            <a:endParaRPr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C2028-613E-B310-D4A1-A876BBADF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10" y="2789076"/>
            <a:ext cx="2516619" cy="1712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9515B-8D76-715D-693F-9F83EDB78834}"/>
              </a:ext>
            </a:extLst>
          </p:cNvPr>
          <p:cNvSpPr txBox="1"/>
          <p:nvPr/>
        </p:nvSpPr>
        <p:spPr>
          <a:xfrm rot="20502545">
            <a:off x="1452323" y="3411749"/>
            <a:ext cx="1349201" cy="174407"/>
          </a:xfrm>
          <a:prstGeom prst="rect">
            <a:avLst/>
          </a:prstGeom>
          <a:noFill/>
          <a:ln w="12700" cap="flat">
            <a:solidFill>
              <a:schemeClr val="accent4">
                <a:lumMod val="60000"/>
                <a:lumOff val="40000"/>
              </a:schemeClr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US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</a:t>
            </a:r>
            <a:r>
              <a:rPr lang="zh-CN" alt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</a:t>
            </a:r>
            <a:r>
              <a:rPr lang="zh-CN" altLang="en-US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definition</a:t>
            </a:r>
            <a:endParaRPr lang="en-CN" sz="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392F40-BAFC-208B-24CC-08926005CAA0}"/>
              </a:ext>
            </a:extLst>
          </p:cNvPr>
          <p:cNvSpPr/>
          <p:nvPr/>
        </p:nvSpPr>
        <p:spPr>
          <a:xfrm>
            <a:off x="8496428" y="2165765"/>
            <a:ext cx="2361967" cy="455341"/>
          </a:xfrm>
          <a:prstGeom prst="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sz="900" dirty="0" err="1">
                <a:solidFill>
                  <a:srgbClr val="FFFFFF"/>
                </a:solidFill>
              </a:rPr>
              <a:t>FluxCD</a:t>
            </a:r>
            <a:endParaRPr lang="en-CN" sz="9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DC8A2C-FEC5-EF52-196D-57843EDDEDC5}"/>
              </a:ext>
            </a:extLst>
          </p:cNvPr>
          <p:cNvSpPr/>
          <p:nvPr/>
        </p:nvSpPr>
        <p:spPr>
          <a:xfrm>
            <a:off x="1002903" y="3735926"/>
            <a:ext cx="347133" cy="2975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endParaRPr lang="en-CN" sz="16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9233A-67BA-B365-953D-2AF83BED5A10}"/>
              </a:ext>
            </a:extLst>
          </p:cNvPr>
          <p:cNvSpPr txBox="1"/>
          <p:nvPr/>
        </p:nvSpPr>
        <p:spPr>
          <a:xfrm>
            <a:off x="700001" y="2276306"/>
            <a:ext cx="1685115" cy="3348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altLang="zh-CN" sz="1000" b="1" dirty="0"/>
              <a:t>OAM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Application</a:t>
            </a:r>
            <a:endParaRPr lang="en-CN" sz="1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B320E-BBB2-D5A4-E8C4-08FFEB9AD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336" y="1960588"/>
            <a:ext cx="1867568" cy="1638965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6183272-DABC-E062-8217-C0F3D7783F9B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rot="10800000" flipV="1">
            <a:off x="7587534" y="2393435"/>
            <a:ext cx="908895" cy="737791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FFC000"/>
            </a:solidFill>
            <a:prstDash val="lgDashDot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43FE3-9C63-0CDE-2EC9-29E9D54D8AD4}"/>
              </a:ext>
            </a:extLst>
          </p:cNvPr>
          <p:cNvSpPr/>
          <p:nvPr/>
        </p:nvSpPr>
        <p:spPr>
          <a:xfrm>
            <a:off x="5981594" y="2840051"/>
            <a:ext cx="1605940" cy="58235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9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31A1A1-10CB-7BF5-37A0-52FD6A1C5D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9" t="293" r="17712" b="29214"/>
          <a:stretch/>
        </p:blipFill>
        <p:spPr>
          <a:xfrm>
            <a:off x="8496428" y="4604865"/>
            <a:ext cx="2361967" cy="1305531"/>
          </a:xfrm>
          <a:prstGeom prst="rect">
            <a:avLst/>
          </a:prstGeom>
        </p:spPr>
      </p:pic>
      <p:pic>
        <p:nvPicPr>
          <p:cNvPr id="13" name="Picture 4" descr="CNCF Branding | Flux">
            <a:extLst>
              <a:ext uri="{FF2B5EF4-FFF2-40B4-BE49-F238E27FC236}">
                <a16:creationId xmlns:a16="http://schemas.microsoft.com/office/drawing/2014/main" id="{BA4B3C70-D733-6A96-D3BC-2BD2DF4B9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3"/>
          <a:stretch/>
        </p:blipFill>
        <p:spPr bwMode="auto">
          <a:xfrm>
            <a:off x="9003394" y="2220829"/>
            <a:ext cx="222023" cy="2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E92C9D-F96F-9D05-E3D1-F9EF4889581D}"/>
              </a:ext>
            </a:extLst>
          </p:cNvPr>
          <p:cNvSpPr/>
          <p:nvPr/>
        </p:nvSpPr>
        <p:spPr>
          <a:xfrm>
            <a:off x="8479065" y="5658894"/>
            <a:ext cx="2379329" cy="2610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lang="en-CN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Addon</a:t>
            </a:r>
            <a:r>
              <a:rPr lang="zh-CN" altLang="en-US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1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Catalog</a:t>
            </a:r>
            <a:endParaRPr lang="en-CN" sz="12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28707-C3EB-5DC8-2CA2-E5F94CE8DC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6" y="1815894"/>
            <a:ext cx="365226" cy="349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996EBE-31B9-8E92-C697-2EF418D29324}"/>
              </a:ext>
            </a:extLst>
          </p:cNvPr>
          <p:cNvSpPr txBox="1"/>
          <p:nvPr/>
        </p:nvSpPr>
        <p:spPr>
          <a:xfrm>
            <a:off x="1542420" y="1888715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End</a:t>
            </a:r>
            <a:r>
              <a:rPr lang="zh-CN" altLang="en-US" sz="1000" dirty="0"/>
              <a:t> </a:t>
            </a:r>
            <a:r>
              <a:rPr lang="en-US" altLang="zh-CN" sz="1000" dirty="0"/>
              <a:t>User</a:t>
            </a:r>
            <a:endParaRPr lang="en-CN" sz="1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968DA2-94E4-55A9-0D8F-D9D626DA8C43}"/>
              </a:ext>
            </a:extLst>
          </p:cNvPr>
          <p:cNvGrpSpPr/>
          <p:nvPr/>
        </p:nvGrpSpPr>
        <p:grpSpPr>
          <a:xfrm>
            <a:off x="3112562" y="2608792"/>
            <a:ext cx="2179300" cy="894122"/>
            <a:chOff x="2668273" y="5176821"/>
            <a:chExt cx="3236125" cy="894122"/>
          </a:xfrm>
        </p:grpSpPr>
        <p:sp>
          <p:nvSpPr>
            <p:cNvPr id="18" name="矩形">
              <a:extLst>
                <a:ext uri="{FF2B5EF4-FFF2-40B4-BE49-F238E27FC236}">
                  <a16:creationId xmlns:a16="http://schemas.microsoft.com/office/drawing/2014/main" id="{30A41415-D51F-EE27-EBC3-0C29E1B76EEC}"/>
                </a:ext>
              </a:extLst>
            </p:cNvPr>
            <p:cNvSpPr/>
            <p:nvPr/>
          </p:nvSpPr>
          <p:spPr>
            <a:xfrm>
              <a:off x="2668273" y="5176821"/>
              <a:ext cx="3236125" cy="894122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10800000"/>
            </a:gradFill>
            <a:ln w="12700">
              <a:miter lim="400000"/>
            </a:ln>
          </p:spPr>
          <p:txBody>
            <a:bodyPr lIns="22860" rIns="22860" anchor="t"/>
            <a:lstStyle/>
            <a:p>
              <a:pPr algn="ctr"/>
              <a:endParaRPr lang="en-US" altLang="zh-CN" sz="1000" b="1" dirty="0">
                <a:solidFill>
                  <a:srgbClr val="FFFFFF"/>
                </a:solidFill>
                <a:latin typeface="Helvetica Neue"/>
                <a:ea typeface="Alibaba PuHuiTi R" pitchFamily="18" charset="-122"/>
                <a:cs typeface="Alibaba PuHuiTi R" pitchFamily="18" charset="-122"/>
                <a:sym typeface="Helvetica Neue"/>
              </a:endParaRPr>
            </a:p>
          </p:txBody>
        </p:sp>
        <p:sp>
          <p:nvSpPr>
            <p:cNvPr id="19" name="圆角矩形 47">
              <a:extLst>
                <a:ext uri="{FF2B5EF4-FFF2-40B4-BE49-F238E27FC236}">
                  <a16:creationId xmlns:a16="http://schemas.microsoft.com/office/drawing/2014/main" id="{BA855FC7-7CBC-3802-4966-2DAFB656082A}"/>
                </a:ext>
              </a:extLst>
            </p:cNvPr>
            <p:cNvSpPr/>
            <p:nvPr/>
          </p:nvSpPr>
          <p:spPr>
            <a:xfrm>
              <a:off x="2846512" y="5403090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7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webservice</a:t>
              </a:r>
              <a:endParaRPr lang="en-GB" altLang="zh-CN" sz="7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0" name="圆角矩形 47">
              <a:extLst>
                <a:ext uri="{FF2B5EF4-FFF2-40B4-BE49-F238E27FC236}">
                  <a16:creationId xmlns:a16="http://schemas.microsoft.com/office/drawing/2014/main" id="{4747F45A-5AEA-4B2E-412E-5245561AE465}"/>
                </a:ext>
              </a:extLst>
            </p:cNvPr>
            <p:cNvSpPr/>
            <p:nvPr/>
          </p:nvSpPr>
          <p:spPr>
            <a:xfrm>
              <a:off x="3856912" y="5406303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7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Redis</a:t>
              </a:r>
              <a:endParaRPr lang="en-GB" altLang="zh-CN" sz="7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1" name="圆角矩形 47">
              <a:extLst>
                <a:ext uri="{FF2B5EF4-FFF2-40B4-BE49-F238E27FC236}">
                  <a16:creationId xmlns:a16="http://schemas.microsoft.com/office/drawing/2014/main" id="{73B54BE3-1DBF-3DDE-0B3E-49BD2101790C}"/>
                </a:ext>
              </a:extLst>
            </p:cNvPr>
            <p:cNvSpPr/>
            <p:nvPr/>
          </p:nvSpPr>
          <p:spPr>
            <a:xfrm>
              <a:off x="3856912" y="5715437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700" b="1" dirty="0" err="1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Clickhouse</a:t>
              </a:r>
              <a:endParaRPr lang="en-GB" altLang="zh-CN" sz="7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2" name="圆角矩形 47">
              <a:extLst>
                <a:ext uri="{FF2B5EF4-FFF2-40B4-BE49-F238E27FC236}">
                  <a16:creationId xmlns:a16="http://schemas.microsoft.com/office/drawing/2014/main" id="{FC4313ED-B9E5-A787-4790-88A4C630AEB9}"/>
                </a:ext>
              </a:extLst>
            </p:cNvPr>
            <p:cNvSpPr/>
            <p:nvPr/>
          </p:nvSpPr>
          <p:spPr>
            <a:xfrm>
              <a:off x="4886442" y="5402762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7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Task</a:t>
              </a:r>
              <a:endParaRPr lang="en-GB" altLang="zh-CN" sz="7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3" name="圆角矩形 47">
              <a:extLst>
                <a:ext uri="{FF2B5EF4-FFF2-40B4-BE49-F238E27FC236}">
                  <a16:creationId xmlns:a16="http://schemas.microsoft.com/office/drawing/2014/main" id="{8F7CCCDC-39C0-AF6D-8B71-00DFA441B656}"/>
                </a:ext>
              </a:extLst>
            </p:cNvPr>
            <p:cNvSpPr/>
            <p:nvPr/>
          </p:nvSpPr>
          <p:spPr>
            <a:xfrm>
              <a:off x="2846512" y="5717728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7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helm</a:t>
              </a:r>
              <a:endParaRPr lang="en-GB" altLang="zh-CN" sz="7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  <p:sp>
          <p:nvSpPr>
            <p:cNvPr id="24" name="圆角矩形 47">
              <a:extLst>
                <a:ext uri="{FF2B5EF4-FFF2-40B4-BE49-F238E27FC236}">
                  <a16:creationId xmlns:a16="http://schemas.microsoft.com/office/drawing/2014/main" id="{3983D10F-603C-88AB-644B-73C5180F7070}"/>
                </a:ext>
              </a:extLst>
            </p:cNvPr>
            <p:cNvSpPr/>
            <p:nvPr/>
          </p:nvSpPr>
          <p:spPr>
            <a:xfrm>
              <a:off x="4886442" y="5716210"/>
              <a:ext cx="832162" cy="217810"/>
            </a:xfrm>
            <a:prstGeom prst="roundRect">
              <a:avLst>
                <a:gd name="adj" fmla="val 1282"/>
              </a:avLst>
            </a:prstGeom>
            <a:solidFill>
              <a:srgbClr val="FFFFFF"/>
            </a:solidFill>
            <a:ln w="12700" cap="flat">
              <a:solidFill>
                <a:srgbClr val="FF6B00"/>
              </a:solidFill>
              <a:prstDash val="sysDot"/>
              <a:miter lim="400000"/>
            </a:ln>
            <a:effectLst>
              <a:outerShdw blurRad="127000" dist="12700" rotWithShape="0">
                <a:srgbClr val="000000">
                  <a:alpha val="24876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rPr lang="en-US" altLang="zh-CN" sz="700" b="1" dirty="0">
                  <a:solidFill>
                    <a:srgbClr val="FF6B00"/>
                  </a:solidFill>
                  <a:latin typeface="Alibaba-PuHuiTi-R"/>
                  <a:ea typeface="Alibaba PuHuiTi M" pitchFamily="18" charset="-122"/>
                  <a:cs typeface="Alibaba PuHuiTi M" pitchFamily="18" charset="-122"/>
                  <a:sym typeface="Alibaba-PuHuiTi-R"/>
                </a:rPr>
                <a:t>RDS</a:t>
              </a:r>
              <a:endParaRPr lang="en-GB" altLang="zh-CN" sz="700" b="1" dirty="0">
                <a:solidFill>
                  <a:srgbClr val="FF6B00"/>
                </a:solidFill>
                <a:latin typeface="Alibaba-PuHuiTi-R"/>
                <a:ea typeface="Alibaba PuHuiTi M" pitchFamily="18" charset="-122"/>
                <a:cs typeface="Alibaba PuHuiTi M" pitchFamily="18" charset="-122"/>
                <a:sym typeface="Alibaba-PuHuiTi-R"/>
              </a:endParaRPr>
            </a:p>
          </p:txBody>
        </p:sp>
      </p:grpSp>
      <p:sp>
        <p:nvSpPr>
          <p:cNvPr id="25" name="箭头">
            <a:extLst>
              <a:ext uri="{FF2B5EF4-FFF2-40B4-BE49-F238E27FC236}">
                <a16:creationId xmlns:a16="http://schemas.microsoft.com/office/drawing/2014/main" id="{20A33D13-813C-CDC0-D7B4-5A0914B56E8C}"/>
              </a:ext>
            </a:extLst>
          </p:cNvPr>
          <p:cNvSpPr/>
          <p:nvPr/>
        </p:nvSpPr>
        <p:spPr>
          <a:xfrm rot="5400000" flipH="1">
            <a:off x="9618998" y="3840130"/>
            <a:ext cx="139058" cy="1328303"/>
          </a:xfrm>
          <a:prstGeom prst="rightArrow">
            <a:avLst>
              <a:gd name="adj1" fmla="val 65857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229308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A5C0F8-A11A-D8CE-D18B-6802AFAD0C44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1350036" y="3258604"/>
            <a:ext cx="1882557" cy="626081"/>
          </a:xfrm>
          <a:prstGeom prst="straightConnector1">
            <a:avLst/>
          </a:prstGeom>
          <a:noFill/>
          <a:ln w="127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9740358-4B3B-1A4D-CA53-576D94FA9C0F}"/>
              </a:ext>
            </a:extLst>
          </p:cNvPr>
          <p:cNvSpPr/>
          <p:nvPr/>
        </p:nvSpPr>
        <p:spPr>
          <a:xfrm>
            <a:off x="3119300" y="3514495"/>
            <a:ext cx="2180269" cy="2823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altLang="zh-CN" sz="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Register</a:t>
            </a:r>
            <a:r>
              <a:rPr lang="zh-CN" altLang="en-US" sz="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as</a:t>
            </a:r>
            <a:r>
              <a:rPr lang="zh-CN" altLang="en-US" sz="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Definition</a:t>
            </a:r>
            <a:r>
              <a:rPr lang="zh-CN" altLang="en-US" sz="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8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Modules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61AD5BF-8596-7E64-BECE-F52ACFAF14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t="5151" r="4080" b="36232"/>
          <a:stretch/>
        </p:blipFill>
        <p:spPr>
          <a:xfrm>
            <a:off x="3066002" y="3522401"/>
            <a:ext cx="449605" cy="2701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0ABE46-105D-F315-7247-032F54FA0CBA}"/>
              </a:ext>
            </a:extLst>
          </p:cNvPr>
          <p:cNvSpPr txBox="1"/>
          <p:nvPr/>
        </p:nvSpPr>
        <p:spPr>
          <a:xfrm>
            <a:off x="391022" y="5369204"/>
            <a:ext cx="5205445" cy="697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插件是可发现、可复用、易于安装的能力集合。</a:t>
            </a:r>
            <a:endParaRPr lang="en-US" altLang="zh-CN" sz="1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171450" indent="-171450">
              <a:buFont typeface="Wingdings" pitchFamily="2" charset="2"/>
              <a:buChar char="q"/>
            </a:pPr>
            <a:endParaRPr lang="en-US" altLang="zh-CN" sz="1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171450" indent="-171450">
              <a:buFont typeface="Wingdings" pitchFamily="2" charset="2"/>
              <a:buChar char="q"/>
            </a:pP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目前社区已经有 </a:t>
            </a:r>
            <a:r>
              <a:rPr lang="en-US" altLang="zh-CN" sz="1400" b="1" dirty="0">
                <a:solidFill>
                  <a:srgbClr val="C0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50+</a:t>
            </a:r>
            <a:r>
              <a:rPr lang="zh-CN" altLang="en-US" sz="1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开箱即用的插件。</a:t>
            </a:r>
            <a:endParaRPr lang="en-CN" sz="1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8934FC1-66B3-9902-AAA9-7416419CEF84}"/>
              </a:ext>
            </a:extLst>
          </p:cNvPr>
          <p:cNvCxnSpPr>
            <a:cxnSpLocks/>
            <a:stCxn id="42" idx="1"/>
            <a:endCxn id="21" idx="3"/>
          </p:cNvCxnSpPr>
          <p:nvPr/>
        </p:nvCxnSpPr>
        <p:spPr>
          <a:xfrm rot="10800000">
            <a:off x="4473428" y="3256313"/>
            <a:ext cx="1339309" cy="1497249"/>
          </a:xfrm>
          <a:prstGeom prst="curvedConnector3">
            <a:avLst>
              <a:gd name="adj1" fmla="val 50000"/>
            </a:avLst>
          </a:prstGeom>
          <a:noFill/>
          <a:ln w="12700" cap="flat">
            <a:solidFill>
              <a:srgbClr val="FFC000"/>
            </a:solidFill>
            <a:prstDash val="lgDashDot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0513391-C611-CB34-DB8A-95A9D5E27300}"/>
              </a:ext>
            </a:extLst>
          </p:cNvPr>
          <p:cNvCxnSpPr>
            <a:cxnSpLocks/>
            <a:stCxn id="9" idx="1"/>
            <a:endCxn id="23" idx="3"/>
          </p:cNvCxnSpPr>
          <p:nvPr/>
        </p:nvCxnSpPr>
        <p:spPr>
          <a:xfrm rot="10800000" flipV="1">
            <a:off x="3792996" y="2780070"/>
            <a:ext cx="2005341" cy="478534"/>
          </a:xfrm>
          <a:prstGeom prst="curvedConnector3">
            <a:avLst>
              <a:gd name="adj1" fmla="val 50000"/>
            </a:avLst>
          </a:prstGeom>
          <a:noFill/>
          <a:ln w="12700" cap="flat">
            <a:solidFill>
              <a:srgbClr val="FFC000"/>
            </a:solidFill>
            <a:prstDash val="lgDashDot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5F00AF-5509-826A-1A71-AEB85D1CFB16}"/>
              </a:ext>
            </a:extLst>
          </p:cNvPr>
          <p:cNvSpPr txBox="1"/>
          <p:nvPr/>
        </p:nvSpPr>
        <p:spPr>
          <a:xfrm>
            <a:off x="5824242" y="1500606"/>
            <a:ext cx="1685115" cy="3348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altLang="zh-CN" sz="1000" b="1" dirty="0"/>
              <a:t>OAM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Definitions</a:t>
            </a:r>
            <a:endParaRPr lang="en-CN" sz="1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8D7886-294D-A096-28B3-544A98DA4208}"/>
              </a:ext>
            </a:extLst>
          </p:cNvPr>
          <p:cNvSpPr txBox="1"/>
          <p:nvPr/>
        </p:nvSpPr>
        <p:spPr>
          <a:xfrm>
            <a:off x="6555640" y="1119247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Platform</a:t>
            </a:r>
            <a:r>
              <a:rPr lang="zh-CN" altLang="en-US" sz="1000" dirty="0"/>
              <a:t> </a:t>
            </a:r>
            <a:r>
              <a:rPr lang="en-US" altLang="zh-CN" sz="1000" dirty="0"/>
              <a:t>Builder</a:t>
            </a:r>
            <a:endParaRPr lang="en-CN" sz="1000" dirty="0"/>
          </a:p>
        </p:txBody>
      </p:sp>
      <p:pic>
        <p:nvPicPr>
          <p:cNvPr id="34" name="Graphic 33" descr="Programmer">
            <a:extLst>
              <a:ext uri="{FF2B5EF4-FFF2-40B4-BE49-F238E27FC236}">
                <a16:creationId xmlns:a16="http://schemas.microsoft.com/office/drawing/2014/main" id="{C4637F21-FB82-669E-DAAF-4F16C2FA7F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30984" y="995082"/>
            <a:ext cx="399544" cy="3938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5470C06-FCB2-E3F6-33B1-CE89EBAF6C42}"/>
              </a:ext>
            </a:extLst>
          </p:cNvPr>
          <p:cNvSpPr txBox="1"/>
          <p:nvPr/>
        </p:nvSpPr>
        <p:spPr>
          <a:xfrm>
            <a:off x="9086644" y="1470525"/>
            <a:ext cx="1685115" cy="3348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en-US" sz="1000" b="1" dirty="0"/>
              <a:t>Capability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Providers</a:t>
            </a:r>
            <a:endParaRPr lang="en-CN" sz="1000" b="1" dirty="0"/>
          </a:p>
        </p:txBody>
      </p:sp>
      <p:pic>
        <p:nvPicPr>
          <p:cNvPr id="36" name="Picture 30" descr="CNCF Branding | Argo">
            <a:extLst>
              <a:ext uri="{FF2B5EF4-FFF2-40B4-BE49-F238E27FC236}">
                <a16:creationId xmlns:a16="http://schemas.microsoft.com/office/drawing/2014/main" id="{E4A160C1-6B7D-E48A-CB6B-D03CE1648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1" b="4970"/>
          <a:stretch/>
        </p:blipFill>
        <p:spPr bwMode="auto">
          <a:xfrm>
            <a:off x="8533847" y="4015608"/>
            <a:ext cx="236882" cy="25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44CF73C-D781-0EFB-4B86-5106B7A0C7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9231" y="4015608"/>
            <a:ext cx="160946" cy="267063"/>
          </a:xfrm>
          <a:prstGeom prst="rect">
            <a:avLst/>
          </a:prstGeom>
        </p:spPr>
      </p:pic>
      <p:pic>
        <p:nvPicPr>
          <p:cNvPr id="38" name="Picture 2" descr="HashiCorp Terraform logo (blog-adjusted aspect ratio) - VMware Cloud  Provider Blog">
            <a:extLst>
              <a:ext uri="{FF2B5EF4-FFF2-40B4-BE49-F238E27FC236}">
                <a16:creationId xmlns:a16="http://schemas.microsoft.com/office/drawing/2014/main" id="{178C411C-7D37-E39F-6A37-028F26D8E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7363" r="18378" b="7344"/>
          <a:stretch/>
        </p:blipFill>
        <p:spPr bwMode="auto">
          <a:xfrm>
            <a:off x="10669716" y="4032778"/>
            <a:ext cx="247461" cy="25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oogle Shape;134;p18">
            <a:extLst>
              <a:ext uri="{FF2B5EF4-FFF2-40B4-BE49-F238E27FC236}">
                <a16:creationId xmlns:a16="http://schemas.microsoft.com/office/drawing/2014/main" id="{6DAAB648-84EB-8C81-7A8E-E382F77FDCF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375300" y="4039711"/>
            <a:ext cx="219433" cy="21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A2F940E1-C9EA-77CA-D6B3-4CCA24F1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288" y="4015608"/>
            <a:ext cx="222024" cy="26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Redis Vector Logo - Download Free SVG Icon | Worldvectorlogo">
            <a:extLst>
              <a:ext uri="{FF2B5EF4-FFF2-40B4-BE49-F238E27FC236}">
                <a16:creationId xmlns:a16="http://schemas.microsoft.com/office/drawing/2014/main" id="{B671BC25-F2BE-4FA6-7744-BD9077F4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020" y="4036658"/>
            <a:ext cx="284651" cy="24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B0CE9A-BFFD-A809-E432-8D4C209883E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029" t="3383" r="4984" b="5531"/>
          <a:stretch/>
        </p:blipFill>
        <p:spPr>
          <a:xfrm>
            <a:off x="5812737" y="3729635"/>
            <a:ext cx="2027397" cy="20478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08A0B4E-8BB4-BE1F-282F-2C62DD98AFD1}"/>
              </a:ext>
            </a:extLst>
          </p:cNvPr>
          <p:cNvSpPr/>
          <p:nvPr/>
        </p:nvSpPr>
        <p:spPr>
          <a:xfrm>
            <a:off x="8516469" y="3218405"/>
            <a:ext cx="2361966" cy="455341"/>
          </a:xfrm>
          <a:prstGeom prst="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/>
            <a:r>
              <a:rPr lang="zh-CN" altLang="en-US" sz="900" dirty="0">
                <a:solidFill>
                  <a:srgbClr val="FFFFFF"/>
                </a:solidFill>
              </a:rPr>
              <a:t>      </a:t>
            </a:r>
            <a:r>
              <a:rPr lang="en-US" altLang="zh-CN" sz="900" dirty="0" err="1">
                <a:solidFill>
                  <a:srgbClr val="FFFFFF"/>
                </a:solidFill>
              </a:rPr>
              <a:t>Clickhouse</a:t>
            </a:r>
            <a:r>
              <a:rPr lang="zh-CN" altLang="en-US" sz="900" dirty="0">
                <a:solidFill>
                  <a:srgbClr val="FFFFFF"/>
                </a:solidFill>
              </a:rPr>
              <a:t> </a:t>
            </a:r>
            <a:r>
              <a:rPr lang="en-US" altLang="zh-CN" sz="900" dirty="0">
                <a:solidFill>
                  <a:srgbClr val="FFFFFF"/>
                </a:solidFill>
              </a:rPr>
              <a:t>Operator</a:t>
            </a:r>
            <a:r>
              <a:rPr lang="zh-CN" altLang="en-US" sz="900" dirty="0">
                <a:solidFill>
                  <a:srgbClr val="FFFFFF"/>
                </a:solidFill>
              </a:rPr>
              <a:t>   </a:t>
            </a:r>
            <a:endParaRPr lang="en-US" altLang="zh-CN" sz="900" dirty="0">
              <a:solidFill>
                <a:srgbClr val="FFFFFF"/>
              </a:solidFill>
            </a:endParaRP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B51414EA-052E-1178-A72F-5CBC18DF00B9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rot="10800000" flipV="1">
            <a:off x="7772400" y="3446075"/>
            <a:ext cx="744069" cy="149670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FFC000"/>
            </a:solidFill>
            <a:prstDash val="lgDashDot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F98455B-3D5F-5BC8-7677-90BEE3816598}"/>
              </a:ext>
            </a:extLst>
          </p:cNvPr>
          <p:cNvSpPr/>
          <p:nvPr/>
        </p:nvSpPr>
        <p:spPr>
          <a:xfrm>
            <a:off x="5948559" y="4348634"/>
            <a:ext cx="1823841" cy="1188294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900"/>
          </a:p>
        </p:txBody>
      </p:sp>
      <p:pic>
        <p:nvPicPr>
          <p:cNvPr id="46" name="Picture 6" descr="Clickhouse Vector Logo - Download Free SVG Icon | Worldvectorlogo">
            <a:extLst>
              <a:ext uri="{FF2B5EF4-FFF2-40B4-BE49-F238E27FC236}">
                <a16:creationId xmlns:a16="http://schemas.microsoft.com/office/drawing/2014/main" id="{0BCEDC62-BE28-E3E3-6137-2676D724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721" y="3383261"/>
            <a:ext cx="194009" cy="1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925D21-98F9-F3B4-3ADB-E0A9F7159232}"/>
              </a:ext>
            </a:extLst>
          </p:cNvPr>
          <p:cNvSpPr txBox="1"/>
          <p:nvPr/>
        </p:nvSpPr>
        <p:spPr>
          <a:xfrm>
            <a:off x="6325679" y="6097156"/>
            <a:ext cx="6099242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412750" hangingPunct="0"/>
            <a:r>
              <a:rPr lang="en-US" sz="2200" dirty="0">
                <a:sym typeface="Helvetica Light"/>
                <a:hlinkClick r:id="rId22"/>
              </a:rPr>
              <a:t>https://github.com/kubevela/catalog</a:t>
            </a:r>
            <a:endParaRPr lang="en-US" sz="2200" dirty="0"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8082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Tittle">
            <a:extLst>
              <a:ext uri="{FF2B5EF4-FFF2-40B4-BE49-F238E27FC236}">
                <a16:creationId xmlns:a16="http://schemas.microsoft.com/office/drawing/2014/main" id="{B60A380A-058E-2ADF-5F03-33D4C6D08F82}"/>
              </a:ext>
            </a:extLst>
          </p:cNvPr>
          <p:cNvSpPr txBox="1"/>
          <p:nvPr/>
        </p:nvSpPr>
        <p:spPr>
          <a:xfrm>
            <a:off x="386410" y="355720"/>
            <a:ext cx="8247579" cy="54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altLang="zh-CN" sz="2900" dirty="0" err="1"/>
              <a:t>KubeVela</a:t>
            </a:r>
            <a:r>
              <a:rPr lang="zh-CN" altLang="en-US" sz="2900" dirty="0"/>
              <a:t> 的交付是一个声明式、可编程的工作流</a:t>
            </a:r>
            <a:endParaRPr lang="en-US" sz="3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791BC9-1FF5-1304-067B-1419DC637F2A}"/>
              </a:ext>
            </a:extLst>
          </p:cNvPr>
          <p:cNvGrpSpPr/>
          <p:nvPr/>
        </p:nvGrpSpPr>
        <p:grpSpPr>
          <a:xfrm>
            <a:off x="4603991" y="1432967"/>
            <a:ext cx="7065219" cy="4569118"/>
            <a:chOff x="3689867" y="894182"/>
            <a:chExt cx="7923433" cy="5764981"/>
          </a:xfrm>
        </p:grpSpPr>
        <p:sp>
          <p:nvSpPr>
            <p:cNvPr id="4" name="Google Shape;110;p17">
              <a:extLst>
                <a:ext uri="{FF2B5EF4-FFF2-40B4-BE49-F238E27FC236}">
                  <a16:creationId xmlns:a16="http://schemas.microsoft.com/office/drawing/2014/main" id="{B82EB99B-891D-FEF0-8AAB-7AEF5116B8E6}"/>
                </a:ext>
              </a:extLst>
            </p:cNvPr>
            <p:cNvSpPr/>
            <p:nvPr/>
          </p:nvSpPr>
          <p:spPr>
            <a:xfrm>
              <a:off x="3822867" y="1966167"/>
              <a:ext cx="7701200" cy="2012400"/>
            </a:xfrm>
            <a:prstGeom prst="rect">
              <a:avLst/>
            </a:prstGeom>
            <a:noFill/>
            <a:ln w="12700" cap="flat" cmpd="sng">
              <a:solidFill>
                <a:srgbClr val="ED7D31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t" anchorCtr="0">
              <a:noAutofit/>
            </a:bodyPr>
            <a:lstStyle/>
            <a:p>
              <a:endParaRPr sz="110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2;p17">
              <a:extLst>
                <a:ext uri="{FF2B5EF4-FFF2-40B4-BE49-F238E27FC236}">
                  <a16:creationId xmlns:a16="http://schemas.microsoft.com/office/drawing/2014/main" id="{10645411-CCB4-CE59-ECE4-1804922362D0}"/>
                </a:ext>
              </a:extLst>
            </p:cNvPr>
            <p:cNvSpPr txBox="1"/>
            <p:nvPr/>
          </p:nvSpPr>
          <p:spPr>
            <a:xfrm>
              <a:off x="4022100" y="1791367"/>
              <a:ext cx="7302800" cy="357200"/>
            </a:xfrm>
            <a:prstGeom prst="rect">
              <a:avLst/>
            </a:prstGeom>
            <a:solidFill>
              <a:srgbClr val="FFAB40"/>
            </a:solidFill>
            <a:ln w="9525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t" anchorCtr="0">
              <a:noAutofit/>
            </a:bodyPr>
            <a:lstStyle/>
            <a:p>
              <a:pPr algn="ctr"/>
              <a:r>
                <a:rPr lang="en"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Open Application Model (OAM)</a:t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13;p17">
              <a:extLst>
                <a:ext uri="{FF2B5EF4-FFF2-40B4-BE49-F238E27FC236}">
                  <a16:creationId xmlns:a16="http://schemas.microsoft.com/office/drawing/2014/main" id="{91BA3B7A-B002-6C42-3F6A-8B7F32AB4BFD}"/>
                </a:ext>
              </a:extLst>
            </p:cNvPr>
            <p:cNvSpPr/>
            <p:nvPr/>
          </p:nvSpPr>
          <p:spPr>
            <a:xfrm>
              <a:off x="7467796" y="894182"/>
              <a:ext cx="551200" cy="536000"/>
            </a:xfrm>
            <a:prstGeom prst="smileyFace">
              <a:avLst>
                <a:gd name="adj" fmla="val 4653"/>
              </a:avLst>
            </a:prstGeom>
            <a:solidFill>
              <a:srgbClr val="E7E6E6"/>
            </a:solidFill>
            <a:ln w="9525" cap="flat" cmpd="sng">
              <a:solidFill>
                <a:srgbClr val="4472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114;p17">
              <a:extLst>
                <a:ext uri="{FF2B5EF4-FFF2-40B4-BE49-F238E27FC236}">
                  <a16:creationId xmlns:a16="http://schemas.microsoft.com/office/drawing/2014/main" id="{B014C0FD-DEB5-5C05-07C9-9ED9EDFA1EF2}"/>
                </a:ext>
              </a:extLst>
            </p:cNvPr>
            <p:cNvCxnSpPr>
              <a:stCxn id="7" idx="4"/>
            </p:cNvCxnSpPr>
            <p:nvPr/>
          </p:nvCxnSpPr>
          <p:spPr>
            <a:xfrm>
              <a:off x="7743396" y="1430182"/>
              <a:ext cx="0" cy="361200"/>
            </a:xfrm>
            <a:prstGeom prst="straightConnector1">
              <a:avLst/>
            </a:prstGeom>
            <a:noFill/>
            <a:ln w="9525" cap="flat" cmpd="sng">
              <a:solidFill>
                <a:srgbClr val="4472C4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" name="Google Shape;115;p17">
              <a:extLst>
                <a:ext uri="{FF2B5EF4-FFF2-40B4-BE49-F238E27FC236}">
                  <a16:creationId xmlns:a16="http://schemas.microsoft.com/office/drawing/2014/main" id="{244678F7-F2E3-BE00-2E7C-B04A254B1C3C}"/>
                </a:ext>
              </a:extLst>
            </p:cNvPr>
            <p:cNvSpPr txBox="1"/>
            <p:nvPr/>
          </p:nvSpPr>
          <p:spPr>
            <a:xfrm>
              <a:off x="7944884" y="977582"/>
              <a:ext cx="1206000" cy="3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End Users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6;p17">
              <a:extLst>
                <a:ext uri="{FF2B5EF4-FFF2-40B4-BE49-F238E27FC236}">
                  <a16:creationId xmlns:a16="http://schemas.microsoft.com/office/drawing/2014/main" id="{8FA6ABD2-E0D1-9DA1-D9DE-27C2F856C674}"/>
                </a:ext>
              </a:extLst>
            </p:cNvPr>
            <p:cNvSpPr txBox="1"/>
            <p:nvPr/>
          </p:nvSpPr>
          <p:spPr>
            <a:xfrm>
              <a:off x="4022126" y="2339352"/>
              <a:ext cx="1082800" cy="307600"/>
            </a:xfrm>
            <a:prstGeom prst="rect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Component A</a:t>
              </a:r>
              <a:endParaRPr sz="11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7;p17">
              <a:extLst>
                <a:ext uri="{FF2B5EF4-FFF2-40B4-BE49-F238E27FC236}">
                  <a16:creationId xmlns:a16="http://schemas.microsoft.com/office/drawing/2014/main" id="{189DCC9F-1F63-AE9F-A7C5-B11C961F47F9}"/>
                </a:ext>
              </a:extLst>
            </p:cNvPr>
            <p:cNvSpPr txBox="1"/>
            <p:nvPr/>
          </p:nvSpPr>
          <p:spPr>
            <a:xfrm>
              <a:off x="5858059" y="2339352"/>
              <a:ext cx="1082800" cy="307600"/>
            </a:xfrm>
            <a:prstGeom prst="rect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Component B</a:t>
              </a:r>
              <a:endParaRPr sz="11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8;p17">
              <a:extLst>
                <a:ext uri="{FF2B5EF4-FFF2-40B4-BE49-F238E27FC236}">
                  <a16:creationId xmlns:a16="http://schemas.microsoft.com/office/drawing/2014/main" id="{055889E4-E8F6-7417-A578-705256192A95}"/>
                </a:ext>
              </a:extLst>
            </p:cNvPr>
            <p:cNvSpPr txBox="1"/>
            <p:nvPr/>
          </p:nvSpPr>
          <p:spPr>
            <a:xfrm>
              <a:off x="7854410" y="2339352"/>
              <a:ext cx="1082800" cy="307600"/>
            </a:xfrm>
            <a:prstGeom prst="rect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Step 1</a:t>
              </a:r>
              <a:endParaRPr sz="11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9;p17">
              <a:extLst>
                <a:ext uri="{FF2B5EF4-FFF2-40B4-BE49-F238E27FC236}">
                  <a16:creationId xmlns:a16="http://schemas.microsoft.com/office/drawing/2014/main" id="{A9BE9B60-B3D3-BF28-0920-872B21D9E8A1}"/>
                </a:ext>
              </a:extLst>
            </p:cNvPr>
            <p:cNvSpPr txBox="1"/>
            <p:nvPr/>
          </p:nvSpPr>
          <p:spPr>
            <a:xfrm>
              <a:off x="4022100" y="3344167"/>
              <a:ext cx="7302800" cy="307600"/>
            </a:xfrm>
            <a:prstGeom prst="rect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Workflow</a:t>
              </a:r>
              <a:endParaRPr sz="11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" name="Google Shape;120;p17">
              <a:extLst>
                <a:ext uri="{FF2B5EF4-FFF2-40B4-BE49-F238E27FC236}">
                  <a16:creationId xmlns:a16="http://schemas.microsoft.com/office/drawing/2014/main" id="{55F122F5-92CE-FE19-53D9-95324F396C7E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5104926" y="2493152"/>
              <a:ext cx="753200" cy="0"/>
            </a:xfrm>
            <a:prstGeom prst="straightConnector1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121;p17">
              <a:extLst>
                <a:ext uri="{FF2B5EF4-FFF2-40B4-BE49-F238E27FC236}">
                  <a16:creationId xmlns:a16="http://schemas.microsoft.com/office/drawing/2014/main" id="{E646575E-7ACC-122A-5688-E2589423F087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6940859" y="2493152"/>
              <a:ext cx="913600" cy="0"/>
            </a:xfrm>
            <a:prstGeom prst="straightConnector1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" name="Google Shape;122;p17">
              <a:extLst>
                <a:ext uri="{FF2B5EF4-FFF2-40B4-BE49-F238E27FC236}">
                  <a16:creationId xmlns:a16="http://schemas.microsoft.com/office/drawing/2014/main" id="{54BD9749-BD66-221F-F17D-10CEFB06A1C3}"/>
                </a:ext>
              </a:extLst>
            </p:cNvPr>
            <p:cNvSpPr txBox="1"/>
            <p:nvPr/>
          </p:nvSpPr>
          <p:spPr>
            <a:xfrm>
              <a:off x="10242092" y="2339352"/>
              <a:ext cx="1082800" cy="307600"/>
            </a:xfrm>
            <a:prstGeom prst="rect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Policy 2</a:t>
              </a:r>
              <a:endParaRPr sz="11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" name="Google Shape;123;p17">
              <a:extLst>
                <a:ext uri="{FF2B5EF4-FFF2-40B4-BE49-F238E27FC236}">
                  <a16:creationId xmlns:a16="http://schemas.microsoft.com/office/drawing/2014/main" id="{F35E67EC-D543-AA76-393D-31FCCC8618A0}"/>
                </a:ext>
              </a:extLst>
            </p:cNvPr>
            <p:cNvCxnSpPr>
              <a:stCxn id="12" idx="3"/>
              <a:endCxn id="16" idx="1"/>
            </p:cNvCxnSpPr>
            <p:nvPr/>
          </p:nvCxnSpPr>
          <p:spPr>
            <a:xfrm>
              <a:off x="8937210" y="2493152"/>
              <a:ext cx="1304800" cy="0"/>
            </a:xfrm>
            <a:prstGeom prst="straightConnector1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124;p17">
              <a:extLst>
                <a:ext uri="{FF2B5EF4-FFF2-40B4-BE49-F238E27FC236}">
                  <a16:creationId xmlns:a16="http://schemas.microsoft.com/office/drawing/2014/main" id="{CB1E7C15-C454-15C4-BACE-35A937CB0241}"/>
                </a:ext>
              </a:extLst>
            </p:cNvPr>
            <p:cNvCxnSpPr>
              <a:stCxn id="12" idx="2"/>
              <a:endCxn id="20" idx="1"/>
            </p:cNvCxnSpPr>
            <p:nvPr/>
          </p:nvCxnSpPr>
          <p:spPr>
            <a:xfrm>
              <a:off x="8395810" y="2646952"/>
              <a:ext cx="548800" cy="436400"/>
            </a:xfrm>
            <a:prstGeom prst="straightConnector1">
              <a:avLst/>
            </a:prstGeom>
            <a:noFill/>
            <a:ln w="9525" cap="flat" cmpd="sng">
              <a:solidFill>
                <a:srgbClr val="EB5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126;p17">
              <a:extLst>
                <a:ext uri="{FF2B5EF4-FFF2-40B4-BE49-F238E27FC236}">
                  <a16:creationId xmlns:a16="http://schemas.microsoft.com/office/drawing/2014/main" id="{C9B96A40-A7F6-426A-F26F-B703B3C4702A}"/>
                </a:ext>
              </a:extLst>
            </p:cNvPr>
            <p:cNvCxnSpPr>
              <a:stCxn id="20" idx="3"/>
              <a:endCxn id="16" idx="2"/>
            </p:cNvCxnSpPr>
            <p:nvPr/>
          </p:nvCxnSpPr>
          <p:spPr>
            <a:xfrm rot="10800000" flipH="1">
              <a:off x="10027326" y="2646986"/>
              <a:ext cx="756000" cy="436400"/>
            </a:xfrm>
            <a:prstGeom prst="straightConnector1">
              <a:avLst/>
            </a:prstGeom>
            <a:noFill/>
            <a:ln w="9525" cap="flat" cmpd="sng">
              <a:solidFill>
                <a:srgbClr val="EB5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125;p17">
              <a:extLst>
                <a:ext uri="{FF2B5EF4-FFF2-40B4-BE49-F238E27FC236}">
                  <a16:creationId xmlns:a16="http://schemas.microsoft.com/office/drawing/2014/main" id="{2946EFE5-6615-5C0A-4A3D-0D36DEB58EF2}"/>
                </a:ext>
              </a:extLst>
            </p:cNvPr>
            <p:cNvSpPr txBox="1"/>
            <p:nvPr/>
          </p:nvSpPr>
          <p:spPr>
            <a:xfrm>
              <a:off x="8944526" y="2929586"/>
              <a:ext cx="1082800" cy="307600"/>
            </a:xfrm>
            <a:prstGeom prst="rect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r>
                <a:rPr lang="en" sz="11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Component C</a:t>
              </a:r>
              <a:endParaRPr sz="11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7;p17">
              <a:extLst>
                <a:ext uri="{FF2B5EF4-FFF2-40B4-BE49-F238E27FC236}">
                  <a16:creationId xmlns:a16="http://schemas.microsoft.com/office/drawing/2014/main" id="{4A80DD05-A388-42C9-8227-499DFB5646D9}"/>
                </a:ext>
              </a:extLst>
            </p:cNvPr>
            <p:cNvSpPr/>
            <p:nvPr/>
          </p:nvSpPr>
          <p:spPr>
            <a:xfrm>
              <a:off x="4022134" y="3820234"/>
              <a:ext cx="7302800" cy="487600"/>
            </a:xfrm>
            <a:prstGeom prst="rect">
              <a:avLst/>
            </a:prstGeom>
            <a:solidFill>
              <a:srgbClr val="FFAB40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r"/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128;p17">
              <a:extLst>
                <a:ext uri="{FF2B5EF4-FFF2-40B4-BE49-F238E27FC236}">
                  <a16:creationId xmlns:a16="http://schemas.microsoft.com/office/drawing/2014/main" id="{7A4756E5-41DD-3AC7-30FC-76AF817C1DF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22871" y="4153334"/>
              <a:ext cx="316243" cy="30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29;p17">
              <a:extLst>
                <a:ext uri="{FF2B5EF4-FFF2-40B4-BE49-F238E27FC236}">
                  <a16:creationId xmlns:a16="http://schemas.microsoft.com/office/drawing/2014/main" id="{54157EA1-B94E-E5C5-3259-066A4AB8DC6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95185" y="3930667"/>
              <a:ext cx="1156567" cy="266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30;p17">
              <a:extLst>
                <a:ext uri="{FF2B5EF4-FFF2-40B4-BE49-F238E27FC236}">
                  <a16:creationId xmlns:a16="http://schemas.microsoft.com/office/drawing/2014/main" id="{04860ABE-F2B5-B062-0DA7-EA175BE3B14E}"/>
                </a:ext>
              </a:extLst>
            </p:cNvPr>
            <p:cNvSpPr/>
            <p:nvPr/>
          </p:nvSpPr>
          <p:spPr>
            <a:xfrm>
              <a:off x="3978267" y="5178128"/>
              <a:ext cx="1584000" cy="904000"/>
            </a:xfrm>
            <a:prstGeom prst="rect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31;p17">
              <a:extLst>
                <a:ext uri="{FF2B5EF4-FFF2-40B4-BE49-F238E27FC236}">
                  <a16:creationId xmlns:a16="http://schemas.microsoft.com/office/drawing/2014/main" id="{550F1817-9B1B-476F-106E-8D680C2EE1A3}"/>
                </a:ext>
              </a:extLst>
            </p:cNvPr>
            <p:cNvSpPr/>
            <p:nvPr/>
          </p:nvSpPr>
          <p:spPr>
            <a:xfrm>
              <a:off x="6624134" y="5217751"/>
              <a:ext cx="2098800" cy="904000"/>
            </a:xfrm>
            <a:prstGeom prst="rect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Google Shape;132;p17">
              <a:extLst>
                <a:ext uri="{FF2B5EF4-FFF2-40B4-BE49-F238E27FC236}">
                  <a16:creationId xmlns:a16="http://schemas.microsoft.com/office/drawing/2014/main" id="{BCAFECAE-F10F-D50D-B273-FB24562E7B83}"/>
                </a:ext>
              </a:extLst>
            </p:cNvPr>
            <p:cNvCxnSpPr>
              <a:stCxn id="24" idx="0"/>
              <a:endCxn id="21" idx="2"/>
            </p:cNvCxnSpPr>
            <p:nvPr/>
          </p:nvCxnSpPr>
          <p:spPr>
            <a:xfrm rot="10800000" flipH="1">
              <a:off x="4770267" y="4307728"/>
              <a:ext cx="2903200" cy="870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33;p17">
              <a:extLst>
                <a:ext uri="{FF2B5EF4-FFF2-40B4-BE49-F238E27FC236}">
                  <a16:creationId xmlns:a16="http://schemas.microsoft.com/office/drawing/2014/main" id="{1694DE8A-B5FD-4016-6E15-941C4851FFCE}"/>
                </a:ext>
              </a:extLst>
            </p:cNvPr>
            <p:cNvCxnSpPr>
              <a:stCxn id="25" idx="0"/>
              <a:endCxn id="21" idx="2"/>
            </p:cNvCxnSpPr>
            <p:nvPr/>
          </p:nvCxnSpPr>
          <p:spPr>
            <a:xfrm rot="10800000">
              <a:off x="7673534" y="4307751"/>
              <a:ext cx="0" cy="910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34;p17">
              <a:extLst>
                <a:ext uri="{FF2B5EF4-FFF2-40B4-BE49-F238E27FC236}">
                  <a16:creationId xmlns:a16="http://schemas.microsoft.com/office/drawing/2014/main" id="{11ED67F2-D3A8-822E-3373-25BE62F0C6A1}"/>
                </a:ext>
              </a:extLst>
            </p:cNvPr>
            <p:cNvCxnSpPr>
              <a:stCxn id="37" idx="0"/>
              <a:endCxn id="21" idx="2"/>
            </p:cNvCxnSpPr>
            <p:nvPr/>
          </p:nvCxnSpPr>
          <p:spPr>
            <a:xfrm rot="10800000">
              <a:off x="7673700" y="4307728"/>
              <a:ext cx="2859200" cy="896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pic>
          <p:nvPicPr>
            <p:cNvPr id="29" name="Google Shape;136;p17">
              <a:extLst>
                <a:ext uri="{FF2B5EF4-FFF2-40B4-BE49-F238E27FC236}">
                  <a16:creationId xmlns:a16="http://schemas.microsoft.com/office/drawing/2014/main" id="{26EACEBD-C26A-B250-5E4F-8860CA1FDD6A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29524" y="5615284"/>
              <a:ext cx="950355" cy="53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137;p17">
              <a:extLst>
                <a:ext uri="{FF2B5EF4-FFF2-40B4-BE49-F238E27FC236}">
                  <a16:creationId xmlns:a16="http://schemas.microsoft.com/office/drawing/2014/main" id="{BC7478C9-1241-6B5E-C134-1BB6653A0424}"/>
                </a:ext>
              </a:extLst>
            </p:cNvPr>
            <p:cNvSpPr txBox="1"/>
            <p:nvPr/>
          </p:nvSpPr>
          <p:spPr>
            <a:xfrm>
              <a:off x="9452500" y="6082135"/>
              <a:ext cx="2160800" cy="5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100">
                  <a:latin typeface="Calibri"/>
                  <a:ea typeface="Calibri"/>
                  <a:cs typeface="Calibri"/>
                  <a:sym typeface="Calibri"/>
                </a:rPr>
                <a:t>Kubernetes Clusters</a:t>
              </a: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38;p17">
              <a:extLst>
                <a:ext uri="{FF2B5EF4-FFF2-40B4-BE49-F238E27FC236}">
                  <a16:creationId xmlns:a16="http://schemas.microsoft.com/office/drawing/2014/main" id="{BE9DFA16-C49A-096A-27BD-19D758AE7DC2}"/>
                </a:ext>
              </a:extLst>
            </p:cNvPr>
            <p:cNvSpPr txBox="1"/>
            <p:nvPr/>
          </p:nvSpPr>
          <p:spPr>
            <a:xfrm>
              <a:off x="6593051" y="6134968"/>
              <a:ext cx="2160800" cy="5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Clouds</a:t>
              </a: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" name="Google Shape;139;p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445EAA9-CBD7-3B15-B4B4-584218A21B6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9537" t="29507" r="8521" b="28235"/>
            <a:stretch/>
          </p:blipFill>
          <p:spPr>
            <a:xfrm>
              <a:off x="6873337" y="5364096"/>
              <a:ext cx="1014052" cy="173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140;p17" descr="Image result for aws logo">
              <a:extLst>
                <a:ext uri="{FF2B5EF4-FFF2-40B4-BE49-F238E27FC236}">
                  <a16:creationId xmlns:a16="http://schemas.microsoft.com/office/drawing/2014/main" id="{3D55B073-D76A-4FA3-A730-1F85BD983461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73338" y="5715456"/>
              <a:ext cx="406140" cy="304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141;p17" descr="Image result for google cloud platform">
              <a:extLst>
                <a:ext uri="{FF2B5EF4-FFF2-40B4-BE49-F238E27FC236}">
                  <a16:creationId xmlns:a16="http://schemas.microsoft.com/office/drawing/2014/main" id="{98073615-1A17-2828-AC09-BE61C304BF9A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20622" t="11722" r="20622" b="34403"/>
            <a:stretch/>
          </p:blipFill>
          <p:spPr>
            <a:xfrm>
              <a:off x="8076472" y="5327162"/>
              <a:ext cx="310594" cy="25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142;p17">
              <a:extLst>
                <a:ext uri="{FF2B5EF4-FFF2-40B4-BE49-F238E27FC236}">
                  <a16:creationId xmlns:a16="http://schemas.microsoft.com/office/drawing/2014/main" id="{F51B0E5F-97D1-2FB4-2231-95B59B0E63C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177861" y="5505968"/>
              <a:ext cx="688658" cy="235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143;p17">
              <a:extLst>
                <a:ext uri="{FF2B5EF4-FFF2-40B4-BE49-F238E27FC236}">
                  <a16:creationId xmlns:a16="http://schemas.microsoft.com/office/drawing/2014/main" id="{AA5A4773-635C-43C9-C5C3-AD7BC577F60C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000813" y="5497083"/>
              <a:ext cx="361874" cy="2535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35;p17">
              <a:extLst>
                <a:ext uri="{FF2B5EF4-FFF2-40B4-BE49-F238E27FC236}">
                  <a16:creationId xmlns:a16="http://schemas.microsoft.com/office/drawing/2014/main" id="{A88C04F5-8D0A-1902-A173-BBA2E899ACFC}"/>
                </a:ext>
              </a:extLst>
            </p:cNvPr>
            <p:cNvSpPr/>
            <p:nvPr/>
          </p:nvSpPr>
          <p:spPr>
            <a:xfrm>
              <a:off x="9740900" y="5204528"/>
              <a:ext cx="1584000" cy="904000"/>
            </a:xfrm>
            <a:prstGeom prst="rect">
              <a:avLst/>
            </a:prstGeom>
            <a:noFill/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44;p17">
              <a:extLst>
                <a:ext uri="{FF2B5EF4-FFF2-40B4-BE49-F238E27FC236}">
                  <a16:creationId xmlns:a16="http://schemas.microsoft.com/office/drawing/2014/main" id="{A62792D1-DD59-1DB3-7133-D1BC12AD91CB}"/>
                </a:ext>
              </a:extLst>
            </p:cNvPr>
            <p:cNvSpPr txBox="1"/>
            <p:nvPr/>
          </p:nvSpPr>
          <p:spPr>
            <a:xfrm>
              <a:off x="3689867" y="6134967"/>
              <a:ext cx="2160800" cy="5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IoT/Edge</a:t>
              </a: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" name="Google Shape;145;p17">
              <a:extLst>
                <a:ext uri="{FF2B5EF4-FFF2-40B4-BE49-F238E27FC236}">
                  <a16:creationId xmlns:a16="http://schemas.microsoft.com/office/drawing/2014/main" id="{7D321B94-8644-E83D-3989-E9BF1376748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74788" y="5489534"/>
              <a:ext cx="316243" cy="30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147;p17">
              <a:extLst>
                <a:ext uri="{FF2B5EF4-FFF2-40B4-BE49-F238E27FC236}">
                  <a16:creationId xmlns:a16="http://schemas.microsoft.com/office/drawing/2014/main" id="{871D7B37-AF8B-9C59-4D66-FC38CA02C963}"/>
                </a:ext>
              </a:extLst>
            </p:cNvPr>
            <p:cNvSpPr txBox="1"/>
            <p:nvPr/>
          </p:nvSpPr>
          <p:spPr>
            <a:xfrm>
              <a:off x="5858067" y="2678124"/>
              <a:ext cx="1082800" cy="130000"/>
            </a:xfrm>
            <a:prstGeom prst="rect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r>
                <a:rPr lang="en" sz="7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Trait 1</a:t>
              </a:r>
              <a:endParaRPr sz="7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48;p17">
              <a:extLst>
                <a:ext uri="{FF2B5EF4-FFF2-40B4-BE49-F238E27FC236}">
                  <a16:creationId xmlns:a16="http://schemas.microsoft.com/office/drawing/2014/main" id="{6A82EFA9-09BC-66E0-2B5A-33BEA4915A98}"/>
                </a:ext>
              </a:extLst>
            </p:cNvPr>
            <p:cNvSpPr txBox="1"/>
            <p:nvPr/>
          </p:nvSpPr>
          <p:spPr>
            <a:xfrm>
              <a:off x="5858067" y="2839291"/>
              <a:ext cx="1082800" cy="130000"/>
            </a:xfrm>
            <a:prstGeom prst="rect">
              <a:avLst/>
            </a:prstGeom>
            <a:noFill/>
            <a:ln w="9525" cap="flat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4" tIns="45700" rIns="91434" bIns="45700" anchor="ctr" anchorCtr="0">
              <a:noAutofit/>
            </a:bodyPr>
            <a:lstStyle/>
            <a:p>
              <a:pPr algn="ctr"/>
              <a:r>
                <a:rPr lang="en" sz="700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rPr>
                <a:t>Trait 2</a:t>
              </a:r>
              <a:endParaRPr sz="7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C8E35CF-EC47-12D4-A4C8-6ED1193F1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44328" y="3210126"/>
              <a:ext cx="323199" cy="308041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B6B3F14-E631-0CD1-E177-3172ED353F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008" y="1592011"/>
            <a:ext cx="2319145" cy="4495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BAAE1B3-7022-5D41-FD07-4980983B4B19}"/>
              </a:ext>
            </a:extLst>
          </p:cNvPr>
          <p:cNvSpPr txBox="1"/>
          <p:nvPr/>
        </p:nvSpPr>
        <p:spPr>
          <a:xfrm>
            <a:off x="5269458" y="6104552"/>
            <a:ext cx="6096000" cy="31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ja-JP" altLang="en-US" sz="1100" i="1"/>
              <a:t>根据你的策略和工作流将应用的组件分发到目标云、</a:t>
            </a:r>
            <a:r>
              <a:rPr lang="en-US" altLang="zh-CN" sz="1100" i="1" dirty="0"/>
              <a:t>IoT/</a:t>
            </a:r>
            <a:r>
              <a:rPr lang="ja-JP" altLang="en-US" sz="1100" i="1"/>
              <a:t>边缘设备，或者任意</a:t>
            </a:r>
            <a:r>
              <a:rPr lang="en-US" altLang="zh-CN" sz="1100" i="1" dirty="0"/>
              <a:t>Kubernetes </a:t>
            </a:r>
            <a:r>
              <a:rPr lang="ja-JP" altLang="en-US" sz="1100" i="1"/>
              <a:t>集群。</a:t>
            </a:r>
            <a:endParaRPr lang="ja-JP" altLang="en-US" sz="11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207B24-A39D-292F-4113-BF1533C4AC15}"/>
              </a:ext>
            </a:extLst>
          </p:cNvPr>
          <p:cNvSpPr txBox="1"/>
          <p:nvPr/>
        </p:nvSpPr>
        <p:spPr>
          <a:xfrm>
            <a:off x="3672859" y="1731442"/>
            <a:ext cx="4512567" cy="303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ja-JP" altLang="en-US" sz="1050" i="1"/>
              <a:t>基于 </a:t>
            </a:r>
            <a:r>
              <a:rPr lang="en-US" altLang="zh-CN" sz="1050" i="1" dirty="0"/>
              <a:t>OAM </a:t>
            </a:r>
            <a:r>
              <a:rPr lang="ja-JP" altLang="en-US" sz="1050" i="1"/>
              <a:t>模型设计部署的拓扑结构、策略以及交付过程的动作</a:t>
            </a:r>
            <a:r>
              <a:rPr lang="zh-CN" altLang="en-US" sz="1050" i="1" dirty="0"/>
              <a:t>。</a:t>
            </a:r>
            <a:endParaRPr lang="ja-JP" altLang="en-US" sz="1050" i="1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A56EA-7B88-C9E3-B263-4DD4EBB90B16}"/>
              </a:ext>
            </a:extLst>
          </p:cNvPr>
          <p:cNvSpPr/>
          <p:nvPr/>
        </p:nvSpPr>
        <p:spPr>
          <a:xfrm>
            <a:off x="872389" y="3752052"/>
            <a:ext cx="2184437" cy="2335092"/>
          </a:xfrm>
          <a:prstGeom prst="rect">
            <a:avLst/>
          </a:prstGeom>
          <a:noFill/>
          <a:ln w="254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CN" sz="1600">
              <a:solidFill>
                <a:srgbClr val="FFFFFF"/>
              </a:solidFill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137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Tittle">
            <a:extLst>
              <a:ext uri="{FF2B5EF4-FFF2-40B4-BE49-F238E27FC236}">
                <a16:creationId xmlns:a16="http://schemas.microsoft.com/office/drawing/2014/main" id="{73E812BC-B70C-74AF-E2FA-AA3CC9543F8B}"/>
              </a:ext>
            </a:extLst>
          </p:cNvPr>
          <p:cNvSpPr txBox="1"/>
          <p:nvPr/>
        </p:nvSpPr>
        <p:spPr>
          <a:xfrm>
            <a:off x="386410" y="355719"/>
            <a:ext cx="8891730" cy="54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US" sz="2900" dirty="0" err="1">
                <a:solidFill>
                  <a:srgbClr val="1C1E21"/>
                </a:solidFill>
                <a:latin typeface="system-ui"/>
              </a:rPr>
              <a:t>跨多集群</a:t>
            </a:r>
            <a:r>
              <a:rPr lang="en-US" altLang="zh-CN" sz="2900" dirty="0">
                <a:solidFill>
                  <a:srgbClr val="1C1E21"/>
                </a:solidFill>
                <a:latin typeface="system-ui"/>
              </a:rPr>
              <a:t>/</a:t>
            </a:r>
            <a:r>
              <a:rPr lang="en-US" sz="2900" dirty="0" err="1">
                <a:solidFill>
                  <a:srgbClr val="1C1E21"/>
                </a:solidFill>
                <a:latin typeface="system-ui"/>
              </a:rPr>
              <a:t>混合环境应用交付</a:t>
            </a:r>
            <a:r>
              <a:rPr lang="zh-CN" altLang="en-US" sz="2900" dirty="0">
                <a:solidFill>
                  <a:srgbClr val="1C1E21"/>
                </a:solidFill>
                <a:latin typeface="system-ui"/>
              </a:rPr>
              <a:t>是 </a:t>
            </a:r>
            <a:r>
              <a:rPr lang="en-US" altLang="zh-CN" sz="2900" dirty="0" err="1">
                <a:solidFill>
                  <a:srgbClr val="1C1E21"/>
                </a:solidFill>
                <a:latin typeface="system-ui"/>
              </a:rPr>
              <a:t>KubeVela</a:t>
            </a:r>
            <a:r>
              <a:rPr lang="zh-CN" altLang="en-US" sz="2900" dirty="0">
                <a:solidFill>
                  <a:srgbClr val="1C1E21"/>
                </a:solidFill>
                <a:latin typeface="system-ui"/>
              </a:rPr>
              <a:t> 的一等公民</a:t>
            </a:r>
            <a:endParaRPr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B56B2-BEA1-D700-DF83-DEF80E91F7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3" t="1741" r="5118" b="1354"/>
          <a:stretch/>
        </p:blipFill>
        <p:spPr>
          <a:xfrm>
            <a:off x="852543" y="1090792"/>
            <a:ext cx="2863423" cy="5647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D038C9-31F8-B830-5C08-BDE3C81A3CAC}"/>
              </a:ext>
            </a:extLst>
          </p:cNvPr>
          <p:cNvSpPr/>
          <p:nvPr/>
        </p:nvSpPr>
        <p:spPr>
          <a:xfrm>
            <a:off x="983250" y="3284376"/>
            <a:ext cx="2612457" cy="3359266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CN" sz="1600">
              <a:solidFill>
                <a:srgbClr val="FFFFFF"/>
              </a:solidFill>
              <a:sym typeface="Helvetica Ligh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D682B6-A3C7-85DB-9B8E-E3FF3C88FACD}"/>
              </a:ext>
            </a:extLst>
          </p:cNvPr>
          <p:cNvCxnSpPr>
            <a:cxnSpLocks/>
          </p:cNvCxnSpPr>
          <p:nvPr/>
        </p:nvCxnSpPr>
        <p:spPr>
          <a:xfrm flipV="1">
            <a:off x="9102473" y="3362766"/>
            <a:ext cx="0" cy="112188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A21394-C5DF-4BD2-B8FF-19DEB391999A}"/>
              </a:ext>
            </a:extLst>
          </p:cNvPr>
          <p:cNvSpPr txBox="1"/>
          <p:nvPr/>
        </p:nvSpPr>
        <p:spPr>
          <a:xfrm>
            <a:off x="9218348" y="3437270"/>
            <a:ext cx="264496" cy="205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1000" dirty="0">
                <a:solidFill>
                  <a:srgbClr val="000000"/>
                </a:solidFill>
                <a:sym typeface="Helvetica Light"/>
              </a:rPr>
              <a:t>Pull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3D7581-3F0E-A940-E11D-A0D956603EF3}"/>
              </a:ext>
            </a:extLst>
          </p:cNvPr>
          <p:cNvCxnSpPr>
            <a:cxnSpLocks/>
          </p:cNvCxnSpPr>
          <p:nvPr/>
        </p:nvCxnSpPr>
        <p:spPr>
          <a:xfrm flipV="1">
            <a:off x="9102473" y="2766901"/>
            <a:ext cx="0" cy="2464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87D99C-C4E7-F91B-A349-C41BC4760DB9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0355090" y="3365408"/>
            <a:ext cx="0" cy="112188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913F1E-C6EA-33EF-9B63-270E65C8AD26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813561" y="2765789"/>
            <a:ext cx="0" cy="17215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73DF6F-12A9-6512-3A82-FF332CAB749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542796" y="2769543"/>
            <a:ext cx="1" cy="17177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C3AA7E0-79B8-B0FF-EBF0-6E90329CA983}"/>
              </a:ext>
            </a:extLst>
          </p:cNvPr>
          <p:cNvSpPr/>
          <p:nvPr/>
        </p:nvSpPr>
        <p:spPr>
          <a:xfrm>
            <a:off x="6002897" y="2130910"/>
            <a:ext cx="4892091" cy="638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600" dirty="0">
                <a:solidFill>
                  <a:schemeClr val="accent1"/>
                </a:solidFill>
                <a:sym typeface="Helvetica Light"/>
              </a:rPr>
              <a:t>KubeVela</a:t>
            </a:r>
            <a:r>
              <a:rPr lang="zh-CN" altLang="en-US" sz="1600" dirty="0">
                <a:solidFill>
                  <a:schemeClr val="accent1"/>
                </a:solidFill>
                <a:sym typeface="Helvetica Light"/>
              </a:rPr>
              <a:t> </a:t>
            </a:r>
            <a:r>
              <a:rPr lang="en-CN" sz="1600" dirty="0">
                <a:solidFill>
                  <a:schemeClr val="accent1"/>
                </a:solidFill>
              </a:rPr>
              <a:t>Control Plane</a:t>
            </a:r>
            <a:endParaRPr lang="en-CN" sz="1600" dirty="0">
              <a:solidFill>
                <a:schemeClr val="accent1"/>
              </a:solidFill>
              <a:sym typeface="Helvetica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092CE-3246-F78C-8F93-6B2F540E6B06}"/>
              </a:ext>
            </a:extLst>
          </p:cNvPr>
          <p:cNvSpPr/>
          <p:nvPr/>
        </p:nvSpPr>
        <p:spPr>
          <a:xfrm>
            <a:off x="6002898" y="4487289"/>
            <a:ext cx="1079797" cy="3442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200" dirty="0">
                <a:solidFill>
                  <a:schemeClr val="tx1"/>
                </a:solidFill>
              </a:rPr>
              <a:t>ACK</a:t>
            </a:r>
            <a:endParaRPr lang="en-CN" sz="12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BFFC48-1214-5574-D1B3-42C3F33A6EDA}"/>
              </a:ext>
            </a:extLst>
          </p:cNvPr>
          <p:cNvSpPr/>
          <p:nvPr/>
        </p:nvSpPr>
        <p:spPr>
          <a:xfrm>
            <a:off x="7273662" y="4487289"/>
            <a:ext cx="1079797" cy="3442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US" altLang="zh-CN" sz="1200" dirty="0">
                <a:solidFill>
                  <a:schemeClr val="tx1"/>
                </a:solidFill>
                <a:sym typeface="Helvetica Light"/>
              </a:rPr>
              <a:t>ACK</a:t>
            </a:r>
            <a:endParaRPr lang="en-CN" sz="12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00591B-7092-A3C7-75B0-EE2FBAEA9CDE}"/>
              </a:ext>
            </a:extLst>
          </p:cNvPr>
          <p:cNvSpPr/>
          <p:nvPr/>
        </p:nvSpPr>
        <p:spPr>
          <a:xfrm>
            <a:off x="9815191" y="4487288"/>
            <a:ext cx="1079797" cy="3442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200" dirty="0">
                <a:solidFill>
                  <a:schemeClr val="tx1"/>
                </a:solidFill>
                <a:sym typeface="Helvetica Light"/>
              </a:rPr>
              <a:t>IoT/</a:t>
            </a:r>
            <a:r>
              <a:rPr lang="en-CN" sz="1200" dirty="0">
                <a:solidFill>
                  <a:schemeClr val="tx1"/>
                </a:solidFill>
              </a:rPr>
              <a:t>Edge</a:t>
            </a:r>
            <a:endParaRPr lang="en-CN" sz="12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99CA9-D2C4-3BEB-F4F8-86DE96B1F087}"/>
              </a:ext>
            </a:extLst>
          </p:cNvPr>
          <p:cNvSpPr/>
          <p:nvPr/>
        </p:nvSpPr>
        <p:spPr>
          <a:xfrm>
            <a:off x="6011478" y="3015966"/>
            <a:ext cx="4892091" cy="34944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600" dirty="0">
                <a:solidFill>
                  <a:schemeClr val="accent1"/>
                </a:solidFill>
                <a:sym typeface="Helvetica Light"/>
              </a:rPr>
              <a:t>Cluster Gateway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F12C0A-CBD8-12DC-9700-44C617FDB849}"/>
              </a:ext>
            </a:extLst>
          </p:cNvPr>
          <p:cNvSpPr txBox="1"/>
          <p:nvPr/>
        </p:nvSpPr>
        <p:spPr>
          <a:xfrm>
            <a:off x="6577182" y="3439912"/>
            <a:ext cx="341440" cy="205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1000" dirty="0">
                <a:solidFill>
                  <a:srgbClr val="000000"/>
                </a:solidFill>
                <a:sym typeface="Helvetica Light"/>
              </a:rPr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95594-DE08-7C8C-661A-53BB55DC356F}"/>
              </a:ext>
            </a:extLst>
          </p:cNvPr>
          <p:cNvSpPr txBox="1"/>
          <p:nvPr/>
        </p:nvSpPr>
        <p:spPr>
          <a:xfrm>
            <a:off x="7905021" y="3439912"/>
            <a:ext cx="341440" cy="205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1000" dirty="0">
                <a:solidFill>
                  <a:srgbClr val="000000"/>
                </a:solidFill>
                <a:sym typeface="Helvetica Light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FC5183-2F5A-1586-4CAA-5543B5220AE4}"/>
              </a:ext>
            </a:extLst>
          </p:cNvPr>
          <p:cNvSpPr txBox="1"/>
          <p:nvPr/>
        </p:nvSpPr>
        <p:spPr>
          <a:xfrm>
            <a:off x="10470965" y="3439912"/>
            <a:ext cx="264496" cy="205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1000" dirty="0">
                <a:solidFill>
                  <a:srgbClr val="000000"/>
                </a:solidFill>
                <a:sym typeface="Helvetica Light"/>
              </a:rPr>
              <a:t>Pull</a:t>
            </a:r>
          </a:p>
        </p:txBody>
      </p:sp>
      <p:pic>
        <p:nvPicPr>
          <p:cNvPr id="20" name="Picture 2" descr="Alibaba Cloud · GitHub">
            <a:extLst>
              <a:ext uri="{FF2B5EF4-FFF2-40B4-BE49-F238E27FC236}">
                <a16:creationId xmlns:a16="http://schemas.microsoft.com/office/drawing/2014/main" id="{73501BB0-6B5F-ADB8-A2F9-65591B6A6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01" y="4358323"/>
            <a:ext cx="281015" cy="2810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4ACBEBC-BCE2-73D5-E615-C6BA54A994E7}"/>
              </a:ext>
            </a:extLst>
          </p:cNvPr>
          <p:cNvSpPr/>
          <p:nvPr/>
        </p:nvSpPr>
        <p:spPr>
          <a:xfrm>
            <a:off x="8541203" y="4487288"/>
            <a:ext cx="1079797" cy="338717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200" dirty="0">
                <a:sym typeface="Helvetica Light"/>
              </a:rPr>
              <a:t>On-premises</a:t>
            </a: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62817357-E5BC-2284-50D5-2F194119B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948" y="4399001"/>
            <a:ext cx="158065" cy="1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6252260-E0BC-FF6F-94E4-2671AF96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524" y="4381406"/>
            <a:ext cx="230859" cy="2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07DD0B-C7CD-E7E2-FA50-2DCC7BF56E57}"/>
              </a:ext>
            </a:extLst>
          </p:cNvPr>
          <p:cNvCxnSpPr>
            <a:cxnSpLocks/>
          </p:cNvCxnSpPr>
          <p:nvPr/>
        </p:nvCxnSpPr>
        <p:spPr>
          <a:xfrm flipV="1">
            <a:off x="10355090" y="2769543"/>
            <a:ext cx="0" cy="2464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non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4ACB446-9B00-0F94-8B87-C0786BE54B67}"/>
              </a:ext>
            </a:extLst>
          </p:cNvPr>
          <p:cNvSpPr/>
          <p:nvPr/>
        </p:nvSpPr>
        <p:spPr>
          <a:xfrm>
            <a:off x="8710904" y="3767175"/>
            <a:ext cx="2192662" cy="376611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000" dirty="0">
                <a:sym typeface="Helvetica Light"/>
              </a:rPr>
              <a:t>Open Cluster Management</a:t>
            </a:r>
          </a:p>
        </p:txBody>
      </p:sp>
      <p:pic>
        <p:nvPicPr>
          <p:cNvPr id="26" name="Picture 16" descr="Open Cluster Management | Cloud Native Computing Foundation">
            <a:extLst>
              <a:ext uri="{FF2B5EF4-FFF2-40B4-BE49-F238E27FC236}">
                <a16:creationId xmlns:a16="http://schemas.microsoft.com/office/drawing/2014/main" id="{CD92DCEF-FD72-6145-5366-0B98E4D03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4" r="29475" b="49436"/>
          <a:stretch/>
        </p:blipFill>
        <p:spPr bwMode="auto">
          <a:xfrm>
            <a:off x="8576136" y="3657420"/>
            <a:ext cx="269536" cy="26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Alibaba Cloud · GitHub">
            <a:extLst>
              <a:ext uri="{FF2B5EF4-FFF2-40B4-BE49-F238E27FC236}">
                <a16:creationId xmlns:a16="http://schemas.microsoft.com/office/drawing/2014/main" id="{0026DD55-A2D2-8A71-72DA-6939E1F5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67" y="4337479"/>
            <a:ext cx="281015" cy="2810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0D400D-A770-EEC3-2F01-B930D9A2870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" t="5151" r="4080" b="36232"/>
          <a:stretch>
            <a:fillRect/>
          </a:stretch>
        </p:blipFill>
        <p:spPr>
          <a:xfrm>
            <a:off x="6844153" y="2292127"/>
            <a:ext cx="479322" cy="316200"/>
          </a:xfrm>
          <a:prstGeom prst="rect">
            <a:avLst/>
          </a:prstGeom>
          <a:noFill/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9326A624-9209-E5F2-F830-0DFB33D44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558" y="1999968"/>
            <a:ext cx="230859" cy="2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9F51D9-87A3-A6FF-91A2-A90637C3F4EA}"/>
              </a:ext>
            </a:extLst>
          </p:cNvPr>
          <p:cNvSpPr txBox="1"/>
          <p:nvPr/>
        </p:nvSpPr>
        <p:spPr>
          <a:xfrm>
            <a:off x="4734719" y="5299684"/>
            <a:ext cx="6896183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 defTabSz="412750" hangingPunct="0">
              <a:buFont typeface="Wingdings" pitchFamily="2" charset="2"/>
              <a:buChar char="q"/>
            </a:pPr>
            <a:r>
              <a:rPr lang="zh-CN" altLang="en-US" sz="1400" b="1" dirty="0"/>
              <a:t> </a:t>
            </a:r>
            <a:r>
              <a:rPr lang="en-CN" sz="1400" b="1" dirty="0"/>
              <a:t>天然支持多集群部署</a:t>
            </a:r>
            <a:r>
              <a:rPr lang="zh-CN" altLang="en-US" sz="1400" b="1" dirty="0"/>
              <a:t>，可定义不同的集群部署拓扑和差异化配置。</a:t>
            </a:r>
            <a:endParaRPr lang="en-CN" sz="1400" b="1" dirty="0"/>
          </a:p>
          <a:p>
            <a:pPr marL="171450" indent="-171450" defTabSz="412750" hangingPunct="0">
              <a:buFont typeface="Wingdings" pitchFamily="2" charset="2"/>
              <a:buChar char="q"/>
            </a:pPr>
            <a:endParaRPr lang="en-CN" sz="1400" b="1" dirty="0"/>
          </a:p>
          <a:p>
            <a:pPr marL="171450" indent="-171450" defTabSz="412750" hangingPunct="0">
              <a:buFont typeface="Wingdings" pitchFamily="2" charset="2"/>
              <a:buChar char="q"/>
            </a:pPr>
            <a:r>
              <a:rPr lang="zh-CN" altLang="en-US" sz="1400" b="1" dirty="0"/>
              <a:t> 同时支持推送（</a:t>
            </a:r>
            <a:r>
              <a:rPr lang="en-US" altLang="zh-CN" sz="1400" b="1" dirty="0"/>
              <a:t>Push</a:t>
            </a:r>
            <a:r>
              <a:rPr lang="zh-CN" altLang="en-US" sz="1400" b="1" dirty="0"/>
              <a:t>）和子集群订阅（</a:t>
            </a:r>
            <a:r>
              <a:rPr lang="en-US" altLang="zh-CN" sz="1400" b="1" dirty="0"/>
              <a:t>Pull</a:t>
            </a:r>
            <a:r>
              <a:rPr lang="zh-CN" altLang="en-US" sz="1400" b="1" dirty="0"/>
              <a:t>）两种集群管理模式。</a:t>
            </a:r>
            <a:endParaRPr lang="en-US" altLang="zh-CN" sz="1400" b="1" dirty="0"/>
          </a:p>
          <a:p>
            <a:pPr marL="171450" indent="-171450" defTabSz="412750" hangingPunct="0">
              <a:buFont typeface="Wingdings" pitchFamily="2" charset="2"/>
              <a:buChar char="q"/>
            </a:pPr>
            <a:endParaRPr lang="en-US" altLang="zh-CN" sz="1400" b="1" dirty="0"/>
          </a:p>
          <a:p>
            <a:pPr marL="171450" indent="-171450" defTabSz="412750" hangingPunct="0">
              <a:buFont typeface="Wingdings" pitchFamily="2" charset="2"/>
              <a:buChar char="q"/>
            </a:pPr>
            <a:r>
              <a:rPr lang="zh-CN" altLang="en-US" sz="1400" b="1" dirty="0"/>
              <a:t> 运行时无侵入，仅在控制面对子集群操作，可以对接用户的 </a:t>
            </a:r>
            <a:r>
              <a:rPr lang="en-US" altLang="zh-CN" sz="1400" b="1" dirty="0"/>
              <a:t>K8s</a:t>
            </a:r>
            <a:r>
              <a:rPr lang="zh-CN" altLang="en-US" sz="1400" b="1" dirty="0"/>
              <a:t> 自定义扩展。</a:t>
            </a:r>
            <a:endParaRPr lang="en-US" altLang="zh-CN" sz="1400" b="1" dirty="0"/>
          </a:p>
          <a:p>
            <a:pPr defTabSz="412750" hangingPunct="0"/>
            <a:endParaRPr lang="en-US" altLang="zh-CN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00F11F-5E5A-E421-30DA-8D2D01D872A9}"/>
              </a:ext>
            </a:extLst>
          </p:cNvPr>
          <p:cNvSpPr txBox="1"/>
          <p:nvPr/>
        </p:nvSpPr>
        <p:spPr>
          <a:xfrm>
            <a:off x="6126934" y="3833787"/>
            <a:ext cx="2231381" cy="20518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1000" i="1" dirty="0">
                <a:solidFill>
                  <a:srgbClr val="000000"/>
                </a:solidFill>
                <a:sym typeface="Helvetica Light"/>
              </a:rPr>
              <a:t>管控集群资源不会对子集群有任何侵入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64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0078AC-DFB6-8370-EDF2-BD37857E06A7}"/>
              </a:ext>
            </a:extLst>
          </p:cNvPr>
          <p:cNvSpPr/>
          <p:nvPr/>
        </p:nvSpPr>
        <p:spPr>
          <a:xfrm>
            <a:off x="3411774" y="2309746"/>
            <a:ext cx="5637765" cy="4246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600" dirty="0">
                <a:solidFill>
                  <a:schemeClr val="accent1"/>
                </a:solidFill>
                <a:sym typeface="Helvetica Light"/>
              </a:rPr>
              <a:t>KubeVela</a:t>
            </a:r>
            <a:r>
              <a:rPr lang="zh-CN" altLang="en-US" sz="1600" dirty="0">
                <a:solidFill>
                  <a:schemeClr val="accent1"/>
                </a:solidFill>
                <a:sym typeface="Helvetica Light"/>
              </a:rPr>
              <a:t> </a:t>
            </a:r>
            <a:r>
              <a:rPr lang="en-CN" sz="1600" dirty="0">
                <a:solidFill>
                  <a:schemeClr val="accent1"/>
                </a:solidFill>
                <a:sym typeface="Helvetica Light"/>
              </a:rPr>
              <a:t>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307444-676D-C345-FF1D-8FB9CC8B8DB0}"/>
              </a:ext>
            </a:extLst>
          </p:cNvPr>
          <p:cNvSpPr/>
          <p:nvPr/>
        </p:nvSpPr>
        <p:spPr>
          <a:xfrm>
            <a:off x="3415838" y="1857261"/>
            <a:ext cx="2654165" cy="2359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20000"/>
                <a:lumOff val="80000"/>
              </a:schemeClr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1200" b="1" dirty="0">
                <a:solidFill>
                  <a:srgbClr val="C00000"/>
                </a:solidFill>
                <a:sym typeface="Helvetica Light"/>
              </a:rPr>
              <a:t>Vela CLI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12F88-6331-AA74-7DED-D9BB6D1A8929}"/>
              </a:ext>
            </a:extLst>
          </p:cNvPr>
          <p:cNvSpPr/>
          <p:nvPr/>
        </p:nvSpPr>
        <p:spPr>
          <a:xfrm>
            <a:off x="6362945" y="1857261"/>
            <a:ext cx="2690656" cy="2359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1200" dirty="0">
                <a:solidFill>
                  <a:srgbClr val="7030A0"/>
                </a:solidFill>
                <a:sym typeface="Helvetica Light"/>
              </a:rPr>
              <a:t>VelaUX</a:t>
            </a:r>
          </a:p>
        </p:txBody>
      </p:sp>
      <p:sp>
        <p:nvSpPr>
          <p:cNvPr id="14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F43F7A5F-E3AE-62F4-66F3-36CAAA7B0211}"/>
              </a:ext>
            </a:extLst>
          </p:cNvPr>
          <p:cNvSpPr txBox="1"/>
          <p:nvPr/>
        </p:nvSpPr>
        <p:spPr>
          <a:xfrm>
            <a:off x="3500801" y="1394382"/>
            <a:ext cx="863809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C00000"/>
                </a:solidFill>
                <a:latin typeface="+mj-lt"/>
                <a:cs typeface="Alibaba Sans" panose="020B0503020203040204" pitchFamily="34" charset="0"/>
              </a:rPr>
              <a:t>vela status</a:t>
            </a:r>
          </a:p>
        </p:txBody>
      </p:sp>
      <p:sp>
        <p:nvSpPr>
          <p:cNvPr id="15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82CE6A89-2B91-7809-2278-77476B4A16DA}"/>
              </a:ext>
            </a:extLst>
          </p:cNvPr>
          <p:cNvSpPr txBox="1"/>
          <p:nvPr/>
        </p:nvSpPr>
        <p:spPr>
          <a:xfrm>
            <a:off x="4453627" y="1394382"/>
            <a:ext cx="797729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C00000"/>
                </a:solidFill>
                <a:latin typeface="+mj-lt"/>
                <a:cs typeface="Alibaba Sans" panose="020B0503020203040204" pitchFamily="34" charset="0"/>
              </a:rPr>
              <a:t>vela top</a:t>
            </a:r>
          </a:p>
        </p:txBody>
      </p:sp>
      <p:sp>
        <p:nvSpPr>
          <p:cNvPr id="16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AE9E9D07-39BC-BCE4-AF1A-FEFD55D7BF8C}"/>
              </a:ext>
            </a:extLst>
          </p:cNvPr>
          <p:cNvSpPr txBox="1"/>
          <p:nvPr/>
        </p:nvSpPr>
        <p:spPr>
          <a:xfrm>
            <a:off x="3502580" y="1596358"/>
            <a:ext cx="797729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C00000"/>
                </a:solidFill>
                <a:latin typeface="+mj-lt"/>
                <a:cs typeface="Alibaba Sans" panose="020B0503020203040204" pitchFamily="34" charset="0"/>
              </a:rPr>
              <a:t>vela exec</a:t>
            </a:r>
          </a:p>
        </p:txBody>
      </p:sp>
      <p:sp>
        <p:nvSpPr>
          <p:cNvPr id="17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1D7C870B-4467-4E68-49EB-C0881A859956}"/>
              </a:ext>
            </a:extLst>
          </p:cNvPr>
          <p:cNvSpPr txBox="1"/>
          <p:nvPr/>
        </p:nvSpPr>
        <p:spPr>
          <a:xfrm>
            <a:off x="6470329" y="1385146"/>
            <a:ext cx="1537167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7030A0"/>
                </a:solidFill>
                <a:latin typeface="+mj-lt"/>
              </a:rPr>
              <a:t>Resource Topology</a:t>
            </a:r>
          </a:p>
        </p:txBody>
      </p:sp>
      <p:sp>
        <p:nvSpPr>
          <p:cNvPr id="18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6A838B6D-A99E-CAB3-77DE-3DF185E1DA44}"/>
              </a:ext>
            </a:extLst>
          </p:cNvPr>
          <p:cNvSpPr txBox="1"/>
          <p:nvPr/>
        </p:nvSpPr>
        <p:spPr>
          <a:xfrm>
            <a:off x="4429828" y="1602194"/>
            <a:ext cx="797729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C00000"/>
                </a:solidFill>
                <a:latin typeface="+mj-lt"/>
                <a:cs typeface="Alibaba Sans" panose="020B0503020203040204" pitchFamily="34" charset="0"/>
              </a:rPr>
              <a:t>vela logs</a:t>
            </a:r>
          </a:p>
        </p:txBody>
      </p:sp>
      <p:sp>
        <p:nvSpPr>
          <p:cNvPr id="19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D9321D81-C448-EA6E-A40B-EEE72044ED7E}"/>
              </a:ext>
            </a:extLst>
          </p:cNvPr>
          <p:cNvSpPr txBox="1"/>
          <p:nvPr/>
        </p:nvSpPr>
        <p:spPr>
          <a:xfrm>
            <a:off x="5344802" y="1385146"/>
            <a:ext cx="797729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C00000"/>
                </a:solidFill>
                <a:latin typeface="+mj-lt"/>
                <a:cs typeface="Alibaba Sans" panose="020B0503020203040204" pitchFamily="34" charset="0"/>
              </a:rPr>
              <a:t>vela debug</a:t>
            </a:r>
          </a:p>
        </p:txBody>
      </p:sp>
      <p:sp>
        <p:nvSpPr>
          <p:cNvPr id="20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4D7FC641-2437-FDE6-455D-1D52B4C7C215}"/>
              </a:ext>
            </a:extLst>
          </p:cNvPr>
          <p:cNvSpPr txBox="1"/>
          <p:nvPr/>
        </p:nvSpPr>
        <p:spPr>
          <a:xfrm>
            <a:off x="5209489" y="1603874"/>
            <a:ext cx="1116669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C00000"/>
                </a:solidFill>
                <a:latin typeface="+mj-lt"/>
                <a:cs typeface="Alibaba Sans" panose="020B0503020203040204" pitchFamily="34" charset="0"/>
              </a:rPr>
              <a:t>vela port</a:t>
            </a:r>
            <a:r>
              <a:rPr lang="en-US" altLang="zh-CN" sz="1000" dirty="0">
                <a:solidFill>
                  <a:srgbClr val="C00000"/>
                </a:solidFill>
                <a:latin typeface="+mj-lt"/>
                <a:cs typeface="Alibaba Sans" panose="020B0503020203040204" pitchFamily="34" charset="0"/>
              </a:rPr>
              <a:t>-forward</a:t>
            </a:r>
            <a:endParaRPr lang="en-US" sz="1000" dirty="0">
              <a:solidFill>
                <a:srgbClr val="C00000"/>
              </a:solidFill>
              <a:latin typeface="+mj-lt"/>
              <a:cs typeface="Alibaba Sans" panose="020B0503020203040204" pitchFamily="34" charset="0"/>
            </a:endParaRPr>
          </a:p>
        </p:txBody>
      </p:sp>
      <p:sp>
        <p:nvSpPr>
          <p:cNvPr id="21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245E20F6-8D73-BF37-9AD3-CCB04F1E9A24}"/>
              </a:ext>
            </a:extLst>
          </p:cNvPr>
          <p:cNvSpPr txBox="1"/>
          <p:nvPr/>
        </p:nvSpPr>
        <p:spPr>
          <a:xfrm>
            <a:off x="6464129" y="1596358"/>
            <a:ext cx="1537167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7030A0"/>
                </a:solidFill>
                <a:latin typeface="+mj-lt"/>
              </a:rPr>
              <a:t>Cloud Shell</a:t>
            </a:r>
          </a:p>
        </p:txBody>
      </p:sp>
      <p:sp>
        <p:nvSpPr>
          <p:cNvPr id="22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E45B9DD9-8FB3-75A7-04FA-2E4CFB67C04F}"/>
              </a:ext>
            </a:extLst>
          </p:cNvPr>
          <p:cNvSpPr txBox="1"/>
          <p:nvPr/>
        </p:nvSpPr>
        <p:spPr>
          <a:xfrm>
            <a:off x="7900113" y="1382710"/>
            <a:ext cx="1023871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7030A0"/>
                </a:solidFill>
                <a:latin typeface="+mj-lt"/>
              </a:rPr>
              <a:t>History Logs</a:t>
            </a:r>
          </a:p>
        </p:txBody>
      </p:sp>
      <p:sp>
        <p:nvSpPr>
          <p:cNvPr id="23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87E2E726-4F56-64ED-93A3-545E2FC484CB}"/>
              </a:ext>
            </a:extLst>
          </p:cNvPr>
          <p:cNvSpPr txBox="1"/>
          <p:nvPr/>
        </p:nvSpPr>
        <p:spPr>
          <a:xfrm>
            <a:off x="7900112" y="1598794"/>
            <a:ext cx="1153489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000" dirty="0">
                <a:solidFill>
                  <a:srgbClr val="7030A0"/>
                </a:solidFill>
                <a:latin typeface="+mj-lt"/>
              </a:rPr>
              <a:t>Workflow Progress</a:t>
            </a:r>
          </a:p>
        </p:txBody>
      </p:sp>
      <p:sp>
        <p:nvSpPr>
          <p:cNvPr id="27" name="Tittle">
            <a:extLst>
              <a:ext uri="{FF2B5EF4-FFF2-40B4-BE49-F238E27FC236}">
                <a16:creationId xmlns:a16="http://schemas.microsoft.com/office/drawing/2014/main" id="{4B0DFB99-FB65-E02E-2EDC-7D252955D6C1}"/>
              </a:ext>
            </a:extLst>
          </p:cNvPr>
          <p:cNvSpPr txBox="1"/>
          <p:nvPr/>
        </p:nvSpPr>
        <p:spPr>
          <a:xfrm>
            <a:off x="386410" y="355719"/>
            <a:ext cx="5638403" cy="54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CN" sz="2900" dirty="0"/>
              <a:t>可观测性是</a:t>
            </a:r>
            <a:r>
              <a:rPr lang="zh-CN" altLang="en-US" sz="2900" dirty="0"/>
              <a:t> </a:t>
            </a:r>
            <a:r>
              <a:rPr lang="en-US" altLang="zh-CN" sz="2900" dirty="0" err="1"/>
              <a:t>KubeVela</a:t>
            </a:r>
            <a:r>
              <a:rPr lang="zh-CN" altLang="en-US" sz="2900" dirty="0"/>
              <a:t> 的一等公民</a:t>
            </a:r>
            <a:endParaRPr sz="29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9BF362-B063-C1A2-756E-5D934F21C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" y="3582454"/>
            <a:ext cx="5221507" cy="2990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1DC38A-B638-2C67-F8C0-EEBFA000E731}"/>
              </a:ext>
            </a:extLst>
          </p:cNvPr>
          <p:cNvSpPr txBox="1"/>
          <p:nvPr/>
        </p:nvSpPr>
        <p:spPr>
          <a:xfrm>
            <a:off x="390985" y="2978656"/>
            <a:ext cx="5497612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zh-CN" altLang="en-CN" sz="1400" b="1" dirty="0"/>
              <a:t>面向</a:t>
            </a:r>
            <a:r>
              <a:rPr lang="zh-CN" altLang="en-US" sz="1400" b="1" dirty="0"/>
              <a:t>多集群、自定义资源建设的统一、灵活的命令行工具</a:t>
            </a:r>
            <a:endParaRPr lang="en-CN" sz="14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8B62FCA-0DE5-2082-219F-BFAB57C8C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77" y="3589715"/>
            <a:ext cx="4170807" cy="30069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E5363C-BB7C-35E3-2C1F-B720A74FBB0D}"/>
              </a:ext>
            </a:extLst>
          </p:cNvPr>
          <p:cNvSpPr txBox="1"/>
          <p:nvPr/>
        </p:nvSpPr>
        <p:spPr>
          <a:xfrm>
            <a:off x="6939516" y="2978656"/>
            <a:ext cx="4284178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zh-CN" altLang="en-US" sz="1400" b="1" dirty="0"/>
              <a:t> 简单易用、将交付流程透明可视化的 </a:t>
            </a:r>
            <a:r>
              <a:rPr lang="en-US" altLang="zh-CN" sz="1400" b="1" dirty="0"/>
              <a:t>UI</a:t>
            </a:r>
            <a:r>
              <a:rPr lang="zh-CN" altLang="en-US" sz="1400" b="1" dirty="0"/>
              <a:t> 界面</a:t>
            </a:r>
            <a:endParaRPr lang="en-CN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98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椭圆 7">
            <a:extLst>
              <a:ext uri="{FF2B5EF4-FFF2-40B4-BE49-F238E27FC236}">
                <a16:creationId xmlns:a16="http://schemas.microsoft.com/office/drawing/2014/main" id="{81222BDB-9242-D2E6-E0B2-1882184B6932}"/>
              </a:ext>
            </a:extLst>
          </p:cNvPr>
          <p:cNvSpPr/>
          <p:nvPr/>
        </p:nvSpPr>
        <p:spPr>
          <a:xfrm>
            <a:off x="6462927" y="1902430"/>
            <a:ext cx="332740" cy="3327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+mn-ea"/>
              <a:sym typeface="+mn-lt"/>
            </a:endParaRPr>
          </a:p>
        </p:txBody>
      </p:sp>
      <p:sp>
        <p:nvSpPr>
          <p:cNvPr id="3" name="文本框 30">
            <a:extLst>
              <a:ext uri="{FF2B5EF4-FFF2-40B4-BE49-F238E27FC236}">
                <a16:creationId xmlns:a16="http://schemas.microsoft.com/office/drawing/2014/main" id="{AA976FD0-1653-A207-51B5-BACE72FDA975}"/>
              </a:ext>
            </a:extLst>
          </p:cNvPr>
          <p:cNvSpPr txBox="1"/>
          <p:nvPr/>
        </p:nvSpPr>
        <p:spPr>
          <a:xfrm>
            <a:off x="7087364" y="1807518"/>
            <a:ext cx="408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OAM/</a:t>
            </a:r>
            <a:r>
              <a:rPr lang="en-US" altLang="zh-CN" sz="2400" dirty="0" err="1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KubeVela</a:t>
            </a:r>
            <a:r>
              <a:rPr lang="zh-CN" altLang="en-US" sz="2400" dirty="0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 项目负责人</a:t>
            </a:r>
          </a:p>
        </p:txBody>
      </p:sp>
      <p:sp>
        <p:nvSpPr>
          <p:cNvPr id="4" name="文本框 31">
            <a:extLst>
              <a:ext uri="{FF2B5EF4-FFF2-40B4-BE49-F238E27FC236}">
                <a16:creationId xmlns:a16="http://schemas.microsoft.com/office/drawing/2014/main" id="{91AFE2C8-B4EB-91E5-CFDF-27D630158AFB}"/>
              </a:ext>
            </a:extLst>
          </p:cNvPr>
          <p:cNvSpPr txBox="1"/>
          <p:nvPr/>
        </p:nvSpPr>
        <p:spPr>
          <a:xfrm>
            <a:off x="7087131" y="2270096"/>
            <a:ext cx="419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云原生应用模型（</a:t>
            </a:r>
            <a:r>
              <a:rPr lang="en-US" altLang="zh-CN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OAM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）以及 </a:t>
            </a:r>
            <a:r>
              <a:rPr lang="en-US" altLang="zh-CN" sz="1200" dirty="0" err="1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KubeVela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 项目主要作者</a:t>
            </a:r>
            <a:endParaRPr lang="en-US" altLang="zh-CN" sz="1200" dirty="0">
              <a:latin typeface="Source Han Sans CN Normal" panose="020B0200000000000000" charset="-122"/>
              <a:ea typeface="Source Han Sans CN Normal" panose="020B0200000000000000" charset="-122"/>
              <a:cs typeface="+mn-ea"/>
              <a:sym typeface="+mn-lt"/>
            </a:endParaRPr>
          </a:p>
          <a:p>
            <a:endParaRPr lang="en-US" altLang="zh-CN" sz="1200" dirty="0">
              <a:latin typeface="Source Han Sans CN Normal" panose="020B0200000000000000" charset="-122"/>
              <a:ea typeface="Source Han Sans CN Normal" panose="020B0200000000000000" charset="-122"/>
              <a:cs typeface="+mn-ea"/>
              <a:sym typeface="+mn-lt"/>
            </a:endParaRPr>
          </a:p>
          <a:p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负责推动标准化云原生应用交付和应用管理体系在开源社区</a:t>
            </a:r>
            <a:r>
              <a:rPr lang="zh-CN" altLang="en-US" sz="120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和阿里巴巴内部全面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落地。</a:t>
            </a:r>
          </a:p>
        </p:txBody>
      </p:sp>
      <p:sp>
        <p:nvSpPr>
          <p:cNvPr id="6" name="文本框 34">
            <a:extLst>
              <a:ext uri="{FF2B5EF4-FFF2-40B4-BE49-F238E27FC236}">
                <a16:creationId xmlns:a16="http://schemas.microsoft.com/office/drawing/2014/main" id="{01C18B02-6EB1-47D4-8BA4-F8F150E014D0}"/>
              </a:ext>
            </a:extLst>
          </p:cNvPr>
          <p:cNvSpPr txBox="1"/>
          <p:nvPr/>
        </p:nvSpPr>
        <p:spPr>
          <a:xfrm>
            <a:off x="7087363" y="3738916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技术布道师</a:t>
            </a:r>
            <a:r>
              <a:rPr lang="en-US" altLang="zh-CN" sz="2400" dirty="0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/</a:t>
            </a:r>
            <a:r>
              <a:rPr lang="zh-CN" altLang="en-US" sz="2400" dirty="0"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开源爱好者</a:t>
            </a:r>
          </a:p>
        </p:txBody>
      </p:sp>
      <p:sp>
        <p:nvSpPr>
          <p:cNvPr id="7" name="文本框 35">
            <a:extLst>
              <a:ext uri="{FF2B5EF4-FFF2-40B4-BE49-F238E27FC236}">
                <a16:creationId xmlns:a16="http://schemas.microsoft.com/office/drawing/2014/main" id="{741C9FB9-4427-4F48-381C-50E92594C57F}"/>
              </a:ext>
            </a:extLst>
          </p:cNvPr>
          <p:cNvSpPr txBox="1"/>
          <p:nvPr/>
        </p:nvSpPr>
        <p:spPr>
          <a:xfrm>
            <a:off x="7087131" y="4201130"/>
            <a:ext cx="3999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多届 </a:t>
            </a:r>
            <a:r>
              <a:rPr lang="en-US" altLang="zh-CN" sz="1200" dirty="0" err="1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KubeCon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、</a:t>
            </a:r>
            <a:r>
              <a:rPr lang="en-US" altLang="zh-CN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 </a:t>
            </a:r>
            <a:r>
              <a:rPr lang="en-US" altLang="zh-CN" sz="1200" dirty="0" err="1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ArchSummit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 大会讲师</a:t>
            </a:r>
            <a:endParaRPr lang="en-US" altLang="zh-CN" sz="1200" dirty="0">
              <a:latin typeface="Source Han Sans CN Normal" panose="020B0200000000000000" charset="-122"/>
              <a:ea typeface="Source Han Sans CN Normal" panose="020B0200000000000000" charset="-122"/>
              <a:cs typeface="+mn-ea"/>
              <a:sym typeface="+mn-lt"/>
            </a:endParaRPr>
          </a:p>
          <a:p>
            <a:endParaRPr lang="en-US" altLang="zh-CN" sz="1200" dirty="0">
              <a:latin typeface="Source Han Sans CN Normal" panose="020B0200000000000000" charset="-122"/>
              <a:ea typeface="Source Han Sans CN Normal" panose="020B0200000000000000" charset="-122"/>
              <a:cs typeface="+mn-ea"/>
              <a:sym typeface="+mn-lt"/>
            </a:endParaRPr>
          </a:p>
          <a:p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参与开源社区近 </a:t>
            </a:r>
            <a:r>
              <a:rPr lang="en-US" altLang="zh-CN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10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 年，先后贡献过 </a:t>
            </a:r>
            <a:r>
              <a:rPr lang="en-US" altLang="zh-CN" sz="1200" dirty="0" err="1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CloudFoundry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、</a:t>
            </a:r>
            <a:r>
              <a:rPr lang="en-US" altLang="zh-CN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Docker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、</a:t>
            </a:r>
            <a:r>
              <a:rPr lang="en-US" altLang="zh-CN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Kubernetes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 等数十个云原生、</a:t>
            </a:r>
            <a:r>
              <a:rPr lang="en-US" altLang="zh-CN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PaaS</a:t>
            </a:r>
            <a:r>
              <a:rPr lang="zh-CN" altLang="en-US" sz="1200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 领域的开源项目。</a:t>
            </a: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7056218F-8A4B-13EF-E7F3-C05E1991CCB7}"/>
              </a:ext>
            </a:extLst>
          </p:cNvPr>
          <p:cNvSpPr txBox="1"/>
          <p:nvPr/>
        </p:nvSpPr>
        <p:spPr>
          <a:xfrm>
            <a:off x="2618636" y="3950050"/>
            <a:ext cx="223710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400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孙健波（天元）</a:t>
            </a:r>
          </a:p>
        </p:txBody>
      </p:sp>
      <p:sp>
        <p:nvSpPr>
          <p:cNvPr id="9" name="椭圆 9">
            <a:extLst>
              <a:ext uri="{FF2B5EF4-FFF2-40B4-BE49-F238E27FC236}">
                <a16:creationId xmlns:a16="http://schemas.microsoft.com/office/drawing/2014/main" id="{644B9962-4F95-FDDF-676B-7DEC820E4975}"/>
              </a:ext>
            </a:extLst>
          </p:cNvPr>
          <p:cNvSpPr/>
          <p:nvPr/>
        </p:nvSpPr>
        <p:spPr>
          <a:xfrm>
            <a:off x="6462927" y="3827115"/>
            <a:ext cx="332740" cy="3327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chemeClr val="accent6">
                  <a:lumMod val="7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+mn-ea"/>
              <a:sym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222A44-6200-92EF-B530-87FBE3579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1" t="12752" r="4138" b="35334"/>
          <a:stretch/>
        </p:blipFill>
        <p:spPr>
          <a:xfrm>
            <a:off x="2357296" y="977373"/>
            <a:ext cx="2759784" cy="24516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AF0333-A30B-3910-C9DE-E17E001468DB}"/>
              </a:ext>
            </a:extLst>
          </p:cNvPr>
          <p:cNvSpPr/>
          <p:nvPr/>
        </p:nvSpPr>
        <p:spPr>
          <a:xfrm>
            <a:off x="2256182" y="5119607"/>
            <a:ext cx="3430811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67" dirty="0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欢迎联系： </a:t>
            </a:r>
            <a:r>
              <a:rPr lang="en-US" altLang="zh-CN" sz="1467" dirty="0" err="1">
                <a:latin typeface="Source Han Sans CN Normal" panose="020B0200000000000000" charset="-122"/>
                <a:ea typeface="Source Han Sans CN Normal" panose="020B0200000000000000" charset="-122"/>
                <a:cs typeface="+mn-ea"/>
                <a:sym typeface="+mn-lt"/>
              </a:rPr>
              <a:t>wonderflow@icloud.com</a:t>
            </a:r>
            <a:endParaRPr lang="en-CN" sz="1467" dirty="0"/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423F2C5A-C95E-CC5C-8FFE-7D1069BBDC00}"/>
              </a:ext>
            </a:extLst>
          </p:cNvPr>
          <p:cNvSpPr txBox="1"/>
          <p:nvPr/>
        </p:nvSpPr>
        <p:spPr>
          <a:xfrm>
            <a:off x="1971739" y="4581836"/>
            <a:ext cx="399969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阿里云 </a:t>
            </a:r>
            <a:r>
              <a:rPr lang="en-US" altLang="zh-CN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–</a:t>
            </a:r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云原生团队 </a:t>
            </a:r>
            <a:r>
              <a:rPr lang="en-US" altLang="zh-CN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–</a:t>
            </a:r>
            <a:r>
              <a:rPr lang="zh-CN" altLang="en-US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高级技术专家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597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909" y="-61533"/>
            <a:ext cx="2667635" cy="1079500"/>
          </a:xfrm>
          <a:prstGeom prst="rect">
            <a:avLst/>
          </a:prstGeom>
        </p:spPr>
      </p:pic>
      <p:sp>
        <p:nvSpPr>
          <p:cNvPr id="2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E679ADF1-1A46-18E9-5E54-22FDA396BED9}"/>
              </a:ext>
            </a:extLst>
          </p:cNvPr>
          <p:cNvSpPr txBox="1"/>
          <p:nvPr/>
        </p:nvSpPr>
        <p:spPr>
          <a:xfrm>
            <a:off x="638878" y="5426458"/>
            <a:ext cx="4544910" cy="41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100" dirty="0" err="1"/>
              <a:t>用户只需声明式</a:t>
            </a:r>
            <a:r>
              <a:rPr lang="zh-CN" altLang="en-US" sz="1100" dirty="0"/>
              <a:t>描述</a:t>
            </a:r>
            <a:r>
              <a:rPr lang="en-US" sz="1100" dirty="0" err="1"/>
              <a:t>需要观测的组件</a:t>
            </a:r>
            <a:r>
              <a:rPr lang="zh-CN" altLang="en-US" sz="1100" dirty="0"/>
              <a:t>，配置相应的</a:t>
            </a:r>
            <a:r>
              <a:rPr lang="en-US" sz="1100" dirty="0" err="1"/>
              <a:t>运维特征</a:t>
            </a:r>
            <a:r>
              <a:rPr lang="zh-CN" altLang="en-US" sz="1100" dirty="0"/>
              <a:t>，无需关心可观测性基础设施的构建方式。</a:t>
            </a:r>
            <a:endParaRPr sz="1100" dirty="0"/>
          </a:p>
        </p:txBody>
      </p:sp>
      <p:sp>
        <p:nvSpPr>
          <p:cNvPr id="3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A85243BE-80DB-C526-A623-11D59AA475E0}"/>
              </a:ext>
            </a:extLst>
          </p:cNvPr>
          <p:cNvSpPr txBox="1"/>
          <p:nvPr/>
        </p:nvSpPr>
        <p:spPr>
          <a:xfrm>
            <a:off x="6628506" y="5426458"/>
            <a:ext cx="4879249" cy="413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r>
              <a:rPr lang="en-US" sz="1100" dirty="0" err="1"/>
              <a:t>可观测性基础设施相应的配置流程基于</a:t>
            </a:r>
            <a:r>
              <a:rPr lang="zh-CN" altLang="en-US" sz="1100" dirty="0"/>
              <a:t> </a:t>
            </a:r>
            <a:r>
              <a:rPr lang="en-US" altLang="zh-CN" sz="1100" dirty="0" err="1"/>
              <a:t>IaC</a:t>
            </a:r>
            <a:r>
              <a:rPr lang="zh-CN" altLang="en-US" sz="1100" dirty="0"/>
              <a:t> 的方式统一可扩展，从采集到大盘展示流程自动化，无需手动操作。</a:t>
            </a:r>
            <a:endParaRPr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D34C5-01CE-A2F2-262D-141317FC48B6}"/>
              </a:ext>
            </a:extLst>
          </p:cNvPr>
          <p:cNvSpPr/>
          <p:nvPr/>
        </p:nvSpPr>
        <p:spPr>
          <a:xfrm>
            <a:off x="202477" y="3876934"/>
            <a:ext cx="1727608" cy="47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400" dirty="0">
                <a:solidFill>
                  <a:srgbClr val="C00000"/>
                </a:solidFill>
                <a:sym typeface="Helvetica Light"/>
              </a:rPr>
              <a:t>Grafana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61330-B932-CC36-0D57-C771F4071ED5}"/>
              </a:ext>
            </a:extLst>
          </p:cNvPr>
          <p:cNvSpPr/>
          <p:nvPr/>
        </p:nvSpPr>
        <p:spPr>
          <a:xfrm>
            <a:off x="2157554" y="3876934"/>
            <a:ext cx="1727608" cy="47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400" dirty="0">
                <a:solidFill>
                  <a:srgbClr val="C00000"/>
                </a:solidFill>
                <a:sym typeface="Helvetica Light"/>
              </a:rPr>
              <a:t>Prometheus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66906-491F-2F1D-4BE7-C6A4818643CE}"/>
              </a:ext>
            </a:extLst>
          </p:cNvPr>
          <p:cNvSpPr/>
          <p:nvPr/>
        </p:nvSpPr>
        <p:spPr>
          <a:xfrm>
            <a:off x="4112631" y="3876934"/>
            <a:ext cx="1727611" cy="47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400" dirty="0">
                <a:solidFill>
                  <a:srgbClr val="C00000"/>
                </a:solidFill>
                <a:sym typeface="Helvetica Light"/>
              </a:rPr>
              <a:t>Loki</a:t>
            </a:r>
            <a:r>
              <a:rPr lang="zh-CN" altLang="en-US" sz="1400" dirty="0">
                <a:solidFill>
                  <a:srgbClr val="C00000"/>
                </a:solidFill>
                <a:sym typeface="Helvetica Light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sym typeface="Helvetica Light"/>
              </a:rPr>
              <a:t>(vector</a:t>
            </a:r>
            <a:r>
              <a:rPr lang="en-US" altLang="zh-CN" sz="1400" dirty="0">
                <a:solidFill>
                  <a:srgbClr val="C00000"/>
                </a:solidFill>
              </a:rPr>
              <a:t>)</a:t>
            </a:r>
            <a:endParaRPr lang="en-CN" sz="1400" dirty="0">
              <a:solidFill>
                <a:srgbClr val="C00000"/>
              </a:solidFill>
              <a:sym typeface="Helvetica Ligh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C099A-99EB-69BC-0DB1-F2D4C5F8EF8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066281" y="3251305"/>
            <a:ext cx="0" cy="62562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B09213-A3BA-12B1-07EA-22600EFAD3C5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3021358" y="3251305"/>
            <a:ext cx="2" cy="62562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749981-CC57-C61B-9B83-F4F5B98555B6}"/>
              </a:ext>
            </a:extLst>
          </p:cNvPr>
          <p:cNvSpPr txBox="1"/>
          <p:nvPr/>
        </p:nvSpPr>
        <p:spPr>
          <a:xfrm>
            <a:off x="1190327" y="3634142"/>
            <a:ext cx="615554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900" dirty="0">
                <a:solidFill>
                  <a:srgbClr val="C00000"/>
                </a:solidFill>
                <a:sym typeface="Helvetica Light"/>
              </a:rPr>
              <a:t>Dashboard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878C7-C0C9-B6ED-F5A7-3410926BB253}"/>
              </a:ext>
            </a:extLst>
          </p:cNvPr>
          <p:cNvSpPr txBox="1"/>
          <p:nvPr/>
        </p:nvSpPr>
        <p:spPr>
          <a:xfrm>
            <a:off x="3170599" y="3634493"/>
            <a:ext cx="423194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900" dirty="0">
                <a:solidFill>
                  <a:srgbClr val="C00000"/>
                </a:solidFill>
                <a:sym typeface="Helvetica Light"/>
              </a:rPr>
              <a:t>Metrics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23174-53F1-327D-095D-B346B5F3010E}"/>
              </a:ext>
            </a:extLst>
          </p:cNvPr>
          <p:cNvSpPr txBox="1"/>
          <p:nvPr/>
        </p:nvSpPr>
        <p:spPr>
          <a:xfrm>
            <a:off x="5107767" y="3634142"/>
            <a:ext cx="301365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900" dirty="0">
                <a:solidFill>
                  <a:srgbClr val="C00000"/>
                </a:solidFill>
                <a:sym typeface="Helvetica Light"/>
              </a:rPr>
              <a:t>Logs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047F4-7E66-EFFC-AA98-4C7609DDF4D7}"/>
              </a:ext>
            </a:extLst>
          </p:cNvPr>
          <p:cNvSpPr/>
          <p:nvPr/>
        </p:nvSpPr>
        <p:spPr>
          <a:xfrm>
            <a:off x="202477" y="2826618"/>
            <a:ext cx="5637765" cy="4246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r>
              <a:rPr lang="en-CN" sz="1600" dirty="0">
                <a:solidFill>
                  <a:schemeClr val="accent1"/>
                </a:solidFill>
                <a:sym typeface="Helvetica Light"/>
              </a:rPr>
              <a:t>KubeVela</a:t>
            </a:r>
            <a:r>
              <a:rPr lang="zh-CN" altLang="en-US" sz="1600" dirty="0">
                <a:solidFill>
                  <a:schemeClr val="accent1"/>
                </a:solidFill>
                <a:sym typeface="Helvetica Light"/>
              </a:rPr>
              <a:t> </a:t>
            </a:r>
            <a:r>
              <a:rPr lang="en-CN" sz="1600" dirty="0">
                <a:solidFill>
                  <a:schemeClr val="accent1"/>
                </a:solidFill>
                <a:sym typeface="Helvetica Light"/>
              </a:rPr>
              <a:t>Application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824CCB-0427-C747-B245-DD46A158D4E1}"/>
              </a:ext>
            </a:extLst>
          </p:cNvPr>
          <p:cNvGrpSpPr/>
          <p:nvPr/>
        </p:nvGrpSpPr>
        <p:grpSpPr>
          <a:xfrm>
            <a:off x="3153648" y="1899582"/>
            <a:ext cx="2690656" cy="710514"/>
            <a:chOff x="6307296" y="3799163"/>
            <a:chExt cx="5381311" cy="142102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4DF5B8-3EA4-FFC1-1A76-2E3D6ADB53E9}"/>
                </a:ext>
              </a:extLst>
            </p:cNvPr>
            <p:cNvSpPr/>
            <p:nvPr/>
          </p:nvSpPr>
          <p:spPr>
            <a:xfrm>
              <a:off x="6307296" y="4748266"/>
              <a:ext cx="5381311" cy="471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r>
                <a:rPr lang="en-CN" sz="1200" dirty="0">
                  <a:solidFill>
                    <a:schemeClr val="tx1"/>
                  </a:solidFill>
                  <a:sym typeface="Helvetica Light"/>
                </a:rPr>
                <a:t>VelaUX</a:t>
              </a:r>
            </a:p>
          </p:txBody>
        </p:sp>
        <p:sp>
          <p:nvSpPr>
            <p:cNvPr id="16" name="Lorem ipsum dolor sit amet. Lorem ipsum dolor sit amet.Lorem ipsum dolor sit amet. Lorem ipsum dolor sit amet.Lorem ipsum dolor sit amet.">
              <a:extLst>
                <a:ext uri="{FF2B5EF4-FFF2-40B4-BE49-F238E27FC236}">
                  <a16:creationId xmlns:a16="http://schemas.microsoft.com/office/drawing/2014/main" id="{6696BF22-E1FA-11D5-F361-2FFA27D98D90}"/>
                </a:ext>
              </a:extLst>
            </p:cNvPr>
            <p:cNvSpPr txBox="1"/>
            <p:nvPr/>
          </p:nvSpPr>
          <p:spPr>
            <a:xfrm>
              <a:off x="6522064" y="3804037"/>
              <a:ext cx="3074333" cy="4148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 defTabSz="495300">
                <a:lnSpc>
                  <a:spcPct val="110000"/>
                </a:lnSpc>
                <a:defRPr sz="2600">
                  <a:solidFill>
                    <a:srgbClr val="73777A"/>
                  </a:solidFill>
                  <a:latin typeface="Univers LT Std 47 Light Condens"/>
                  <a:ea typeface="Univers LT Std 47 Light Condens"/>
                  <a:cs typeface="Univers LT Std 47 Light Condens"/>
                  <a:sym typeface="Univers LT Std 47 Light Condens"/>
                </a:defRPr>
              </a:lvl1pPr>
            </a:lstStyle>
            <a:p>
              <a:r>
                <a:rPr lang="en-US" sz="1000" dirty="0">
                  <a:latin typeface="+mj-lt"/>
                </a:rPr>
                <a:t>Resource To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p</a:t>
              </a:r>
              <a:r>
                <a:rPr lang="en-US" sz="1000" dirty="0">
                  <a:latin typeface="+mj-lt"/>
                </a:rPr>
                <a:t>ology</a:t>
              </a:r>
            </a:p>
          </p:txBody>
        </p:sp>
        <p:sp>
          <p:nvSpPr>
            <p:cNvPr id="17" name="Lorem ipsum dolor sit amet. Lorem ipsum dolor sit amet.Lorem ipsum dolor sit amet. Lorem ipsum dolor sit amet.Lorem ipsum dolor sit amet.">
              <a:extLst>
                <a:ext uri="{FF2B5EF4-FFF2-40B4-BE49-F238E27FC236}">
                  <a16:creationId xmlns:a16="http://schemas.microsoft.com/office/drawing/2014/main" id="{FA62EE2D-6F4A-1F16-8007-8A548F3B4229}"/>
                </a:ext>
              </a:extLst>
            </p:cNvPr>
            <p:cNvSpPr txBox="1"/>
            <p:nvPr/>
          </p:nvSpPr>
          <p:spPr>
            <a:xfrm>
              <a:off x="6509664" y="4226459"/>
              <a:ext cx="3074333" cy="4148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 defTabSz="495300">
                <a:lnSpc>
                  <a:spcPct val="110000"/>
                </a:lnSpc>
                <a:defRPr sz="2600">
                  <a:solidFill>
                    <a:srgbClr val="73777A"/>
                  </a:solidFill>
                  <a:latin typeface="Univers LT Std 47 Light Condens"/>
                  <a:ea typeface="Univers LT Std 47 Light Condens"/>
                  <a:cs typeface="Univers LT Std 47 Light Condens"/>
                  <a:sym typeface="Univers LT Std 47 Light Condens"/>
                </a:defRPr>
              </a:lvl1pPr>
            </a:lstStyle>
            <a:p>
              <a:r>
                <a:rPr lang="en-US" sz="1000" dirty="0">
                  <a:latin typeface="+mj-lt"/>
                </a:rPr>
                <a:t>Cloud Shell</a:t>
              </a:r>
            </a:p>
          </p:txBody>
        </p:sp>
        <p:sp>
          <p:nvSpPr>
            <p:cNvPr id="18" name="Lorem ipsum dolor sit amet. Lorem ipsum dolor sit amet.Lorem ipsum dolor sit amet. Lorem ipsum dolor sit amet.Lorem ipsum dolor sit amet.">
              <a:extLst>
                <a:ext uri="{FF2B5EF4-FFF2-40B4-BE49-F238E27FC236}">
                  <a16:creationId xmlns:a16="http://schemas.microsoft.com/office/drawing/2014/main" id="{035AAA6F-90BF-CA04-7844-F2B45760609F}"/>
                </a:ext>
              </a:extLst>
            </p:cNvPr>
            <p:cNvSpPr txBox="1"/>
            <p:nvPr/>
          </p:nvSpPr>
          <p:spPr>
            <a:xfrm>
              <a:off x="9381631" y="3799163"/>
              <a:ext cx="2047742" cy="4148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 defTabSz="495300">
                <a:lnSpc>
                  <a:spcPct val="110000"/>
                </a:lnSpc>
                <a:defRPr sz="2600">
                  <a:solidFill>
                    <a:srgbClr val="73777A"/>
                  </a:solidFill>
                  <a:latin typeface="Univers LT Std 47 Light Condens"/>
                  <a:ea typeface="Univers LT Std 47 Light Condens"/>
                  <a:cs typeface="Univers LT Std 47 Light Condens"/>
                  <a:sym typeface="Univers LT Std 47 Light Condens"/>
                </a:defRPr>
              </a:lvl1pPr>
            </a:lstStyle>
            <a:p>
              <a:r>
                <a:rPr lang="en-US" sz="1000" dirty="0">
                  <a:latin typeface="+mj-lt"/>
                </a:rPr>
                <a:t>History Logs</a:t>
              </a:r>
            </a:p>
          </p:txBody>
        </p:sp>
        <p:sp>
          <p:nvSpPr>
            <p:cNvPr id="19" name="Lorem ipsum dolor sit amet. Lorem ipsum dolor sit amet.Lorem ipsum dolor sit amet. Lorem ipsum dolor sit amet.Lorem ipsum dolor sit amet.">
              <a:extLst>
                <a:ext uri="{FF2B5EF4-FFF2-40B4-BE49-F238E27FC236}">
                  <a16:creationId xmlns:a16="http://schemas.microsoft.com/office/drawing/2014/main" id="{95E75114-754A-4355-56F6-635F5FACFB95}"/>
                </a:ext>
              </a:extLst>
            </p:cNvPr>
            <p:cNvSpPr txBox="1"/>
            <p:nvPr/>
          </p:nvSpPr>
          <p:spPr>
            <a:xfrm>
              <a:off x="9381629" y="4231333"/>
              <a:ext cx="2306978" cy="4148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 defTabSz="495300">
                <a:lnSpc>
                  <a:spcPct val="110000"/>
                </a:lnSpc>
                <a:defRPr sz="2600">
                  <a:solidFill>
                    <a:srgbClr val="73777A"/>
                  </a:solidFill>
                  <a:latin typeface="Univers LT Std 47 Light Condens"/>
                  <a:ea typeface="Univers LT Std 47 Light Condens"/>
                  <a:cs typeface="Univers LT Std 47 Light Condens"/>
                  <a:sym typeface="Univers LT Std 47 Light Condens"/>
                </a:defRPr>
              </a:lvl1pPr>
            </a:lstStyle>
            <a:p>
              <a:r>
                <a:rPr lang="en-US" sz="1000" dirty="0">
                  <a:latin typeface="+mj-lt"/>
                </a:rPr>
                <a:t>Workflow Progress</a:t>
              </a:r>
            </a:p>
          </p:txBody>
        </p:sp>
      </p:grpSp>
      <p:pic>
        <p:nvPicPr>
          <p:cNvPr id="20" name="Google Shape;136;p18">
            <a:extLst>
              <a:ext uri="{FF2B5EF4-FFF2-40B4-BE49-F238E27FC236}">
                <a16:creationId xmlns:a16="http://schemas.microsoft.com/office/drawing/2014/main" id="{56539DD2-FC99-BE50-C392-4708F8078C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260" y="3734280"/>
            <a:ext cx="304975" cy="291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1" name="Picture 36" descr="Grafana SVG Vector Logos - Vector Logo Zone">
            <a:extLst>
              <a:ext uri="{FF2B5EF4-FFF2-40B4-BE49-F238E27FC236}">
                <a16:creationId xmlns:a16="http://schemas.microsoft.com/office/drawing/2014/main" id="{0E82DEC3-14F3-7D8F-1969-5835D7484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" t="13958" r="62342" b="14110"/>
          <a:stretch/>
        </p:blipFill>
        <p:spPr bwMode="auto">
          <a:xfrm>
            <a:off x="46063" y="3697139"/>
            <a:ext cx="320529" cy="34454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" descr="Loki - Kubernetes logging | lapee79's Tech Blog">
            <a:extLst>
              <a:ext uri="{FF2B5EF4-FFF2-40B4-BE49-F238E27FC236}">
                <a16:creationId xmlns:a16="http://schemas.microsoft.com/office/drawing/2014/main" id="{D0BAB9F7-FB4F-2309-FD87-9217F2E3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1" r="41058" b="41370"/>
          <a:stretch/>
        </p:blipFill>
        <p:spPr bwMode="auto">
          <a:xfrm>
            <a:off x="3974365" y="3729041"/>
            <a:ext cx="283435" cy="3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C49E42-3491-D32E-6FAA-AC951E5E4FFB}"/>
              </a:ext>
            </a:extLst>
          </p:cNvPr>
          <p:cNvCxnSpPr>
            <a:cxnSpLocks/>
          </p:cNvCxnSpPr>
          <p:nvPr/>
        </p:nvCxnSpPr>
        <p:spPr>
          <a:xfrm>
            <a:off x="5094228" y="3251305"/>
            <a:ext cx="11899" cy="62562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11C1770-601A-A5CD-7DBC-D20EB0127F0D}"/>
              </a:ext>
            </a:extLst>
          </p:cNvPr>
          <p:cNvSpPr/>
          <p:nvPr/>
        </p:nvSpPr>
        <p:spPr>
          <a:xfrm>
            <a:off x="838957" y="3330135"/>
            <a:ext cx="4549584" cy="2359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  <a:prstDash val="lgDashDot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200" i="1" dirty="0">
                <a:solidFill>
                  <a:srgbClr val="C00000"/>
                </a:solidFill>
              </a:rPr>
              <a:t>observability</a:t>
            </a:r>
            <a:r>
              <a:rPr lang="zh-CN" altLang="en-US" sz="1200" i="1" dirty="0">
                <a:solidFill>
                  <a:srgbClr val="C00000"/>
                </a:solidFill>
              </a:rPr>
              <a:t> </a:t>
            </a:r>
            <a:r>
              <a:rPr lang="en-CN" sz="1200" i="1" dirty="0">
                <a:solidFill>
                  <a:srgbClr val="C00000"/>
                </a:solidFill>
                <a:sym typeface="Helvetica Light"/>
              </a:rPr>
              <a:t>traits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6C5D9B-6A51-5C1E-5D73-0833C68E478C}"/>
              </a:ext>
            </a:extLst>
          </p:cNvPr>
          <p:cNvSpPr txBox="1"/>
          <p:nvPr/>
        </p:nvSpPr>
        <p:spPr>
          <a:xfrm>
            <a:off x="638878" y="5056236"/>
            <a:ext cx="4353533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zh-CN" altLang="en-US" sz="1400" b="1" dirty="0"/>
              <a:t> 以应用为中心的可观测</a:t>
            </a:r>
            <a:endParaRPr lang="en-CN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D472B9-C0C2-5BA0-DFB9-0F039C67AC21}"/>
              </a:ext>
            </a:extLst>
          </p:cNvPr>
          <p:cNvSpPr txBox="1"/>
          <p:nvPr/>
        </p:nvSpPr>
        <p:spPr>
          <a:xfrm>
            <a:off x="6639223" y="5073820"/>
            <a:ext cx="4353533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zh-CN" altLang="en-US" sz="1400" b="1" dirty="0"/>
              <a:t> </a:t>
            </a:r>
            <a:r>
              <a:rPr lang="en-US" sz="1400" dirty="0"/>
              <a:t>Observability</a:t>
            </a:r>
            <a:r>
              <a:rPr lang="en-US" altLang="zh-CN" sz="1400" dirty="0"/>
              <a:t> as Code.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3AF099-1E88-B3AD-48F7-8B3D1FDEE85A}"/>
              </a:ext>
            </a:extLst>
          </p:cNvPr>
          <p:cNvSpPr/>
          <p:nvPr/>
        </p:nvSpPr>
        <p:spPr>
          <a:xfrm>
            <a:off x="238173" y="2429910"/>
            <a:ext cx="2690656" cy="235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CN" sz="1200" dirty="0">
                <a:solidFill>
                  <a:schemeClr val="tx1"/>
                </a:solidFill>
                <a:sym typeface="Helvetica Light"/>
              </a:rPr>
              <a:t>Vela</a:t>
            </a:r>
            <a:r>
              <a:rPr lang="zh-CN" altLang="en-US" sz="1200" dirty="0">
                <a:solidFill>
                  <a:schemeClr val="tx1"/>
                </a:solidFill>
                <a:sym typeface="Helvetica Light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sym typeface="Helvetica Light"/>
              </a:rPr>
              <a:t>CLI</a:t>
            </a:r>
            <a:endParaRPr lang="en-CN" sz="1200" dirty="0">
              <a:solidFill>
                <a:schemeClr val="tx1"/>
              </a:solidFill>
              <a:sym typeface="Helvetica Ligh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7F4518-9588-AD2B-E965-A892C0F2724B}"/>
              </a:ext>
            </a:extLst>
          </p:cNvPr>
          <p:cNvGrpSpPr/>
          <p:nvPr/>
        </p:nvGrpSpPr>
        <p:grpSpPr>
          <a:xfrm>
            <a:off x="291504" y="1902018"/>
            <a:ext cx="2646159" cy="418641"/>
            <a:chOff x="583008" y="3804036"/>
            <a:chExt cx="5292317" cy="837282"/>
          </a:xfrm>
        </p:grpSpPr>
        <p:sp>
          <p:nvSpPr>
            <p:cNvPr id="29" name="Lorem ipsum dolor sit amet. Lorem ipsum dolor sit amet.Lorem ipsum dolor sit amet. Lorem ipsum dolor sit amet.Lorem ipsum dolor sit amet.">
              <a:extLst>
                <a:ext uri="{FF2B5EF4-FFF2-40B4-BE49-F238E27FC236}">
                  <a16:creationId xmlns:a16="http://schemas.microsoft.com/office/drawing/2014/main" id="{6F928982-92E3-39B1-8A2F-AEBFFAA4FB74}"/>
                </a:ext>
              </a:extLst>
            </p:cNvPr>
            <p:cNvSpPr txBox="1"/>
            <p:nvPr/>
          </p:nvSpPr>
          <p:spPr>
            <a:xfrm>
              <a:off x="583008" y="3822508"/>
              <a:ext cx="1727618" cy="4148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495300">
                <a:lnSpc>
                  <a:spcPct val="110000"/>
                </a:lnSpc>
                <a:defRPr sz="2000">
                  <a:solidFill>
                    <a:srgbClr val="73777A"/>
                  </a:solidFill>
                  <a:latin typeface="+mj-lt"/>
                  <a:ea typeface="Univers LT Std 47 Light Condens"/>
                  <a:cs typeface="Univers LT Std 47 Light Condens"/>
                </a:defRPr>
              </a:lvl1pPr>
            </a:lstStyle>
            <a:p>
              <a:r>
                <a:rPr lang="en-US" sz="1000"/>
                <a:t>vela status</a:t>
              </a:r>
              <a:endParaRPr lang="en-US" sz="1000" dirty="0"/>
            </a:p>
          </p:txBody>
        </p:sp>
        <p:sp>
          <p:nvSpPr>
            <p:cNvPr id="30" name="Lorem ipsum dolor sit amet. Lorem ipsum dolor sit amet.Lorem ipsum dolor sit amet. Lorem ipsum dolor sit amet.Lorem ipsum dolor sit amet.">
              <a:extLst>
                <a:ext uri="{FF2B5EF4-FFF2-40B4-BE49-F238E27FC236}">
                  <a16:creationId xmlns:a16="http://schemas.microsoft.com/office/drawing/2014/main" id="{EFF89BC5-726B-9C38-66E3-147C8673E5CB}"/>
                </a:ext>
              </a:extLst>
            </p:cNvPr>
            <p:cNvSpPr txBox="1"/>
            <p:nvPr/>
          </p:nvSpPr>
          <p:spPr>
            <a:xfrm>
              <a:off x="2488660" y="3822508"/>
              <a:ext cx="1595458" cy="4148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495300">
                <a:lnSpc>
                  <a:spcPct val="110000"/>
                </a:lnSpc>
                <a:defRPr sz="2000">
                  <a:solidFill>
                    <a:srgbClr val="73777A"/>
                  </a:solidFill>
                  <a:latin typeface="+mj-lt"/>
                  <a:ea typeface="Univers LT Std 47 Light Condens"/>
                  <a:cs typeface="Univers LT Std 47 Light Condens"/>
                </a:defRPr>
              </a:lvl1pPr>
            </a:lstStyle>
            <a:p>
              <a:r>
                <a:rPr lang="en-US" sz="1000"/>
                <a:t>vela top</a:t>
              </a:r>
              <a:endParaRPr lang="en-US" sz="1000" dirty="0"/>
            </a:p>
          </p:txBody>
        </p:sp>
        <p:sp>
          <p:nvSpPr>
            <p:cNvPr id="31" name="Lorem ipsum dolor sit amet. Lorem ipsum dolor sit amet.Lorem ipsum dolor sit amet. Lorem ipsum dolor sit amet.Lorem ipsum dolor sit amet.">
              <a:extLst>
                <a:ext uri="{FF2B5EF4-FFF2-40B4-BE49-F238E27FC236}">
                  <a16:creationId xmlns:a16="http://schemas.microsoft.com/office/drawing/2014/main" id="{84701367-7312-16EF-2F15-F62852FC9C47}"/>
                </a:ext>
              </a:extLst>
            </p:cNvPr>
            <p:cNvSpPr txBox="1"/>
            <p:nvPr/>
          </p:nvSpPr>
          <p:spPr>
            <a:xfrm>
              <a:off x="4279867" y="4226460"/>
              <a:ext cx="1595458" cy="4148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495300">
                <a:lnSpc>
                  <a:spcPct val="110000"/>
                </a:lnSpc>
                <a:defRPr sz="2000">
                  <a:solidFill>
                    <a:srgbClr val="73777A"/>
                  </a:solidFill>
                  <a:latin typeface="+mj-lt"/>
                  <a:ea typeface="Univers LT Std 47 Light Condens"/>
                  <a:cs typeface="Univers LT Std 47 Light Condens"/>
                </a:defRPr>
              </a:lvl1pPr>
            </a:lstStyle>
            <a:p>
              <a:r>
                <a:rPr lang="en-US" sz="1000" dirty="0"/>
                <a:t>vela logs</a:t>
              </a:r>
            </a:p>
          </p:txBody>
        </p:sp>
        <p:sp>
          <p:nvSpPr>
            <p:cNvPr id="32" name="Lorem ipsum dolor sit amet. Lorem ipsum dolor sit amet.Lorem ipsum dolor sit amet. Lorem ipsum dolor sit amet.Lorem ipsum dolor sit amet.">
              <a:extLst>
                <a:ext uri="{FF2B5EF4-FFF2-40B4-BE49-F238E27FC236}">
                  <a16:creationId xmlns:a16="http://schemas.microsoft.com/office/drawing/2014/main" id="{055E9355-D253-C7F6-1B11-D5DA430F3A75}"/>
                </a:ext>
              </a:extLst>
            </p:cNvPr>
            <p:cNvSpPr txBox="1"/>
            <p:nvPr/>
          </p:nvSpPr>
          <p:spPr>
            <a:xfrm>
              <a:off x="4271009" y="3804036"/>
              <a:ext cx="1595458" cy="4148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495300">
                <a:lnSpc>
                  <a:spcPct val="110000"/>
                </a:lnSpc>
                <a:defRPr sz="2000">
                  <a:solidFill>
                    <a:srgbClr val="73777A"/>
                  </a:solidFill>
                  <a:latin typeface="+mj-lt"/>
                  <a:ea typeface="Univers LT Std 47 Light Condens"/>
                  <a:cs typeface="Univers LT Std 47 Light Condens"/>
                </a:defRPr>
              </a:lvl1pPr>
            </a:lstStyle>
            <a:p>
              <a:r>
                <a:rPr lang="en-US" sz="1000"/>
                <a:t>vela debug</a:t>
              </a:r>
              <a:endParaRPr lang="en-US" sz="1000" dirty="0"/>
            </a:p>
          </p:txBody>
        </p:sp>
        <p:sp>
          <p:nvSpPr>
            <p:cNvPr id="33" name="Lorem ipsum dolor sit amet. Lorem ipsum dolor sit amet.Lorem ipsum dolor sit amet. Lorem ipsum dolor sit amet.Lorem ipsum dolor sit amet.">
              <a:extLst>
                <a:ext uri="{FF2B5EF4-FFF2-40B4-BE49-F238E27FC236}">
                  <a16:creationId xmlns:a16="http://schemas.microsoft.com/office/drawing/2014/main" id="{7E22B9B1-A2EE-BEAD-8E90-4FCE3A6A02DD}"/>
                </a:ext>
              </a:extLst>
            </p:cNvPr>
            <p:cNvSpPr txBox="1"/>
            <p:nvPr/>
          </p:nvSpPr>
          <p:spPr>
            <a:xfrm>
              <a:off x="2497518" y="4226460"/>
              <a:ext cx="1595458" cy="4148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495300">
                <a:lnSpc>
                  <a:spcPct val="110000"/>
                </a:lnSpc>
                <a:defRPr sz="2000">
                  <a:solidFill>
                    <a:srgbClr val="73777A"/>
                  </a:solidFill>
                  <a:latin typeface="+mj-lt"/>
                  <a:ea typeface="Univers LT Std 47 Light Condens"/>
                  <a:cs typeface="Univers LT Std 47 Light Condens"/>
                </a:defRPr>
              </a:lvl1pPr>
            </a:lstStyle>
            <a:p>
              <a:r>
                <a:rPr lang="en-US" sz="1000" dirty="0"/>
                <a:t>vela exec</a:t>
              </a:r>
            </a:p>
          </p:txBody>
        </p:sp>
      </p:grpSp>
      <p:sp>
        <p:nvSpPr>
          <p:cNvPr id="34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64F056AB-D7B1-5B41-5A43-23FAC8CB9248}"/>
              </a:ext>
            </a:extLst>
          </p:cNvPr>
          <p:cNvSpPr txBox="1"/>
          <p:nvPr/>
        </p:nvSpPr>
        <p:spPr>
          <a:xfrm>
            <a:off x="122731" y="2118523"/>
            <a:ext cx="1066060" cy="2074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+mj-lt"/>
                <a:ea typeface="Univers LT Std 47 Light Condens"/>
                <a:cs typeface="Univers LT Std 47 Light Condens"/>
              </a:defRPr>
            </a:lvl1pPr>
          </a:lstStyle>
          <a:p>
            <a:r>
              <a:rPr lang="en-US" sz="1000" dirty="0"/>
              <a:t>vela </a:t>
            </a:r>
            <a:r>
              <a:rPr lang="en-US" altLang="zh-CN" sz="1000" dirty="0"/>
              <a:t>port-forward</a:t>
            </a:r>
            <a:endParaRPr lang="en-US" sz="1000" dirty="0"/>
          </a:p>
        </p:txBody>
      </p:sp>
      <p:sp>
        <p:nvSpPr>
          <p:cNvPr id="39" name="Tittle">
            <a:extLst>
              <a:ext uri="{FF2B5EF4-FFF2-40B4-BE49-F238E27FC236}">
                <a16:creationId xmlns:a16="http://schemas.microsoft.com/office/drawing/2014/main" id="{9DD30899-FAC9-61AD-B1F2-63CEA67D85BA}"/>
              </a:ext>
            </a:extLst>
          </p:cNvPr>
          <p:cNvSpPr txBox="1"/>
          <p:nvPr/>
        </p:nvSpPr>
        <p:spPr>
          <a:xfrm>
            <a:off x="386410" y="355719"/>
            <a:ext cx="5638403" cy="54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CN" sz="2900" dirty="0"/>
              <a:t>可观测性是</a:t>
            </a:r>
            <a:r>
              <a:rPr lang="zh-CN" altLang="en-US" sz="2900" dirty="0"/>
              <a:t> </a:t>
            </a:r>
            <a:r>
              <a:rPr lang="en-US" altLang="zh-CN" sz="2900" dirty="0" err="1"/>
              <a:t>KubeVela</a:t>
            </a:r>
            <a:r>
              <a:rPr lang="zh-CN" altLang="en-US" sz="2900" dirty="0"/>
              <a:t> 的一等公民</a:t>
            </a:r>
            <a:endParaRPr sz="2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1C1AC7-EF2A-2CD3-B850-7D5C25E3C9B8}"/>
              </a:ext>
            </a:extLst>
          </p:cNvPr>
          <p:cNvSpPr txBox="1"/>
          <p:nvPr/>
        </p:nvSpPr>
        <p:spPr>
          <a:xfrm>
            <a:off x="723408" y="1295661"/>
            <a:ext cx="4284178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zh-CN" altLang="en-US" sz="1400" b="1" dirty="0"/>
              <a:t> 面向用户自定义的可观测能力</a:t>
            </a:r>
            <a:endParaRPr lang="en-CN" sz="1400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68BCE0-96F2-06CE-720C-E4AF69A676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5597" y="1295661"/>
            <a:ext cx="2943480" cy="18387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C1BD88-AE30-C970-4FCF-1AC711B8D6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085" y="1017966"/>
            <a:ext cx="2493209" cy="3317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85AFDD4-A170-B1F2-7653-A87240CCA9DD}"/>
              </a:ext>
            </a:extLst>
          </p:cNvPr>
          <p:cNvSpPr/>
          <p:nvPr/>
        </p:nvSpPr>
        <p:spPr>
          <a:xfrm>
            <a:off x="6879832" y="3902637"/>
            <a:ext cx="2060968" cy="415238"/>
          </a:xfrm>
          <a:prstGeom prst="rect">
            <a:avLst/>
          </a:prstGeom>
          <a:noFill/>
          <a:ln w="12700" cap="flat">
            <a:solidFill>
              <a:srgbClr val="7030A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CN" sz="1600">
              <a:solidFill>
                <a:srgbClr val="FFFFFF"/>
              </a:solidFill>
              <a:sym typeface="Helvetica Light"/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F9B97FC-32E2-D6F0-8C8F-312FD25A8B50}"/>
              </a:ext>
            </a:extLst>
          </p:cNvPr>
          <p:cNvCxnSpPr>
            <a:cxnSpLocks/>
            <a:stCxn id="42" idx="2"/>
            <a:endCxn id="36" idx="3"/>
          </p:cNvCxnSpPr>
          <p:nvPr/>
        </p:nvCxnSpPr>
        <p:spPr>
          <a:xfrm rot="5400000">
            <a:off x="9321134" y="2754052"/>
            <a:ext cx="975871" cy="1736537"/>
          </a:xfrm>
          <a:prstGeom prst="bentConnector2">
            <a:avLst/>
          </a:prstGeom>
          <a:noFill/>
          <a:ln w="6350" cap="flat">
            <a:solidFill>
              <a:srgbClr val="7030A0"/>
            </a:solidFill>
            <a:prstDash val="solid"/>
            <a:miter lim="400000"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42E5CF5-C572-1601-37E7-F085A86C3177}"/>
              </a:ext>
            </a:extLst>
          </p:cNvPr>
          <p:cNvSpPr/>
          <p:nvPr/>
        </p:nvSpPr>
        <p:spPr>
          <a:xfrm>
            <a:off x="6873857" y="3280967"/>
            <a:ext cx="2060968" cy="237543"/>
          </a:xfrm>
          <a:prstGeom prst="rect">
            <a:avLst/>
          </a:prstGeom>
          <a:noFill/>
          <a:ln w="12700" cap="flat">
            <a:solidFill>
              <a:srgbClr val="7030A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CN" sz="1600">
              <a:solidFill>
                <a:srgbClr val="FFFFFF"/>
              </a:solidFill>
              <a:sym typeface="Helvetica Light"/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94067540-9883-0797-FDBD-4DF6B1EC1B4F}"/>
              </a:ext>
            </a:extLst>
          </p:cNvPr>
          <p:cNvCxnSpPr>
            <a:cxnSpLocks/>
            <a:stCxn id="42" idx="2"/>
            <a:endCxn id="55" idx="3"/>
          </p:cNvCxnSpPr>
          <p:nvPr/>
        </p:nvCxnSpPr>
        <p:spPr>
          <a:xfrm rot="5400000">
            <a:off x="9673404" y="2395806"/>
            <a:ext cx="265354" cy="1742512"/>
          </a:xfrm>
          <a:prstGeom prst="bentConnector2">
            <a:avLst/>
          </a:prstGeom>
          <a:noFill/>
          <a:ln w="6350" cap="flat">
            <a:solidFill>
              <a:srgbClr val="7030A0"/>
            </a:solidFill>
            <a:prstDash val="solid"/>
            <a:miter lim="400000"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2305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Tittle">
            <a:extLst>
              <a:ext uri="{FF2B5EF4-FFF2-40B4-BE49-F238E27FC236}">
                <a16:creationId xmlns:a16="http://schemas.microsoft.com/office/drawing/2014/main" id="{4F2FDC46-9B2D-CE37-976A-487C360DC1F2}"/>
              </a:ext>
            </a:extLst>
          </p:cNvPr>
          <p:cNvSpPr txBox="1"/>
          <p:nvPr/>
        </p:nvSpPr>
        <p:spPr>
          <a:xfrm>
            <a:off x="3564052" y="918083"/>
            <a:ext cx="4965462" cy="360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CN" sz="1800" b="1" dirty="0">
                <a:solidFill>
                  <a:srgbClr val="C00000"/>
                </a:solidFill>
              </a:rPr>
              <a:t>系统监控自动化生成</a:t>
            </a:r>
            <a:r>
              <a:rPr lang="zh-CN" altLang="en-US" sz="1800" b="1" dirty="0">
                <a:solidFill>
                  <a:srgbClr val="C00000"/>
                </a:solidFill>
              </a:rPr>
              <a:t>，满足系统自运维需要。</a:t>
            </a:r>
            <a:endParaRPr sz="1800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D1D68-13D9-225B-DBB6-48A86C117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10" y="1633221"/>
            <a:ext cx="5660373" cy="2341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605B65-43D6-A93F-E559-7249F69FC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72" y="1633221"/>
            <a:ext cx="5418667" cy="2318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9FD46-5541-AE5D-12DE-452DDACACF42}"/>
              </a:ext>
            </a:extLst>
          </p:cNvPr>
          <p:cNvSpPr txBox="1"/>
          <p:nvPr/>
        </p:nvSpPr>
        <p:spPr>
          <a:xfrm>
            <a:off x="1337469" y="1278310"/>
            <a:ext cx="2611003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 defTabSz="412750" hangingPunct="0">
              <a:buFont typeface="Wingdings" pitchFamily="2" charset="2"/>
              <a:buChar char="q"/>
            </a:pPr>
            <a:r>
              <a:rPr lang="zh-CN" altLang="en-US" sz="1400" b="1" dirty="0"/>
              <a:t> </a:t>
            </a:r>
            <a:r>
              <a:rPr lang="en-CN" altLang="zh-CN" sz="1400" b="1" dirty="0"/>
              <a:t>Application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Dashboard.</a:t>
            </a:r>
            <a:endParaRPr lang="en-CN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16CC7-9FBC-9854-2183-C668134C4AAE}"/>
              </a:ext>
            </a:extLst>
          </p:cNvPr>
          <p:cNvSpPr txBox="1"/>
          <p:nvPr/>
        </p:nvSpPr>
        <p:spPr>
          <a:xfrm>
            <a:off x="7009882" y="1278310"/>
            <a:ext cx="4345247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 defTabSz="412750" hangingPunct="0">
              <a:buFont typeface="Wingdings" pitchFamily="2" charset="2"/>
              <a:buChar char="q"/>
            </a:pPr>
            <a:r>
              <a:rPr lang="zh-CN" altLang="en-US" sz="1400" b="1" dirty="0"/>
              <a:t> </a:t>
            </a:r>
            <a:r>
              <a:rPr lang="en-CN" altLang="zh-CN" sz="1400" b="1" dirty="0"/>
              <a:t>Kubernetes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native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resources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Dashboard.</a:t>
            </a:r>
            <a:endParaRPr lang="en-CN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EA2F6A-0530-C44F-7ED9-0460C45B1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8" y="4376335"/>
            <a:ext cx="4873960" cy="2450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572EBB-0DC7-2645-11A6-EBF3D727DDEC}"/>
              </a:ext>
            </a:extLst>
          </p:cNvPr>
          <p:cNvSpPr txBox="1"/>
          <p:nvPr/>
        </p:nvSpPr>
        <p:spPr>
          <a:xfrm>
            <a:off x="1337469" y="3999002"/>
            <a:ext cx="381873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 defTabSz="412750" hangingPunct="0">
              <a:buFont typeface="Wingdings" pitchFamily="2" charset="2"/>
              <a:buChar char="q"/>
            </a:pPr>
            <a:r>
              <a:rPr lang="zh-CN" altLang="en-US" sz="1400" b="1" dirty="0"/>
              <a:t> </a:t>
            </a:r>
            <a:r>
              <a:rPr lang="en-CN" altLang="zh-CN" sz="1400" b="1" dirty="0"/>
              <a:t>KubeVela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System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Dashboard.</a:t>
            </a:r>
            <a:endParaRPr lang="en-CN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560CD-CF58-9415-D606-AB1FC17F7B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438" y="4374617"/>
            <a:ext cx="4770562" cy="24833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160976-3F36-CF59-FC98-8AA3DE2BE074}"/>
              </a:ext>
            </a:extLst>
          </p:cNvPr>
          <p:cNvSpPr txBox="1"/>
          <p:nvPr/>
        </p:nvSpPr>
        <p:spPr>
          <a:xfrm>
            <a:off x="7154069" y="4004977"/>
            <a:ext cx="381873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 defTabSz="412750" hangingPunct="0">
              <a:buFont typeface="Wingdings" pitchFamily="2" charset="2"/>
              <a:buChar char="q"/>
            </a:pPr>
            <a:r>
              <a:rPr lang="zh-CN" altLang="en-US" sz="1400" b="1" dirty="0"/>
              <a:t> </a:t>
            </a:r>
            <a:r>
              <a:rPr lang="en-CN" altLang="zh-CN" sz="1400" b="1" dirty="0"/>
              <a:t>Kubernetes</a:t>
            </a:r>
            <a:r>
              <a:rPr lang="zh-CN" altLang="en-US" sz="1400" b="1" dirty="0"/>
              <a:t> </a:t>
            </a:r>
            <a:r>
              <a:rPr lang="en-US" altLang="zh-CN" sz="1400" b="1" dirty="0" err="1"/>
              <a:t>APIServer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Dashboard.</a:t>
            </a:r>
            <a:endParaRPr lang="en-CN" sz="1400" b="1" dirty="0"/>
          </a:p>
        </p:txBody>
      </p:sp>
      <p:sp>
        <p:nvSpPr>
          <p:cNvPr id="12" name="Tittle">
            <a:extLst>
              <a:ext uri="{FF2B5EF4-FFF2-40B4-BE49-F238E27FC236}">
                <a16:creationId xmlns:a16="http://schemas.microsoft.com/office/drawing/2014/main" id="{924B751B-E3BB-AF70-08EB-72CE1F1ED617}"/>
              </a:ext>
            </a:extLst>
          </p:cNvPr>
          <p:cNvSpPr txBox="1"/>
          <p:nvPr/>
        </p:nvSpPr>
        <p:spPr>
          <a:xfrm>
            <a:off x="386410" y="355719"/>
            <a:ext cx="5638403" cy="54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en-CN" sz="2900" dirty="0"/>
              <a:t>可观测性是</a:t>
            </a:r>
            <a:r>
              <a:rPr lang="zh-CN" altLang="en-US" sz="2900" dirty="0"/>
              <a:t> </a:t>
            </a:r>
            <a:r>
              <a:rPr lang="en-US" altLang="zh-CN" sz="2900" dirty="0" err="1"/>
              <a:t>KubeVela</a:t>
            </a:r>
            <a:r>
              <a:rPr lang="zh-CN" altLang="en-US" sz="2900" dirty="0"/>
              <a:t> 的一等公民</a:t>
            </a:r>
            <a:endParaRPr sz="2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094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Tittle">
            <a:extLst>
              <a:ext uri="{FF2B5EF4-FFF2-40B4-BE49-F238E27FC236}">
                <a16:creationId xmlns:a16="http://schemas.microsoft.com/office/drawing/2014/main" id="{81D7339B-FFE8-3289-15AD-040BC1F96337}"/>
              </a:ext>
            </a:extLst>
          </p:cNvPr>
          <p:cNvSpPr txBox="1"/>
          <p:nvPr/>
        </p:nvSpPr>
        <p:spPr>
          <a:xfrm>
            <a:off x="386410" y="355751"/>
            <a:ext cx="8099525" cy="54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zh-CN" altLang="en-US" sz="2900" dirty="0"/>
              <a:t>使用案例</a:t>
            </a:r>
            <a:r>
              <a:rPr lang="en-US" altLang="zh-CN" sz="2900" dirty="0"/>
              <a:t>①: </a:t>
            </a:r>
            <a:r>
              <a:rPr lang="zh-CN" altLang="en-US" sz="2900" dirty="0"/>
              <a:t>通过插件扩展构建统一的应用交付</a:t>
            </a:r>
            <a:endParaRPr lang="en-US" sz="2900" dirty="0"/>
          </a:p>
        </p:txBody>
      </p:sp>
      <p:sp>
        <p:nvSpPr>
          <p:cNvPr id="3" name="Google Shape;278;p25">
            <a:extLst>
              <a:ext uri="{FF2B5EF4-FFF2-40B4-BE49-F238E27FC236}">
                <a16:creationId xmlns:a16="http://schemas.microsoft.com/office/drawing/2014/main" id="{41DF39A7-AD70-AFD0-9E13-6352CE850804}"/>
              </a:ext>
            </a:extLst>
          </p:cNvPr>
          <p:cNvSpPr/>
          <p:nvPr/>
        </p:nvSpPr>
        <p:spPr>
          <a:xfrm>
            <a:off x="7386324" y="3889803"/>
            <a:ext cx="4615177" cy="1256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81;p25">
            <a:extLst>
              <a:ext uri="{FF2B5EF4-FFF2-40B4-BE49-F238E27FC236}">
                <a16:creationId xmlns:a16="http://schemas.microsoft.com/office/drawing/2014/main" id="{0D33FD3B-D0E8-CB2C-98B4-4A5FE16A5349}"/>
              </a:ext>
            </a:extLst>
          </p:cNvPr>
          <p:cNvSpPr/>
          <p:nvPr/>
        </p:nvSpPr>
        <p:spPr>
          <a:xfrm>
            <a:off x="4689389" y="2085168"/>
            <a:ext cx="7312111" cy="1343833"/>
          </a:xfrm>
          <a:prstGeom prst="rect">
            <a:avLst/>
          </a:prstGeom>
          <a:solidFill>
            <a:srgbClr val="BBD6EE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r"/>
            <a:endParaRPr lang="en" sz="1600" dirty="0">
              <a:latin typeface="Calibri"/>
              <a:ea typeface="Calibri"/>
              <a:cs typeface="Calibri"/>
              <a:sym typeface="Calibri"/>
            </a:endParaRPr>
          </a:p>
          <a:p>
            <a:pPr algn="r"/>
            <a:endParaRPr lang="en" sz="1600" dirty="0">
              <a:latin typeface="Calibri"/>
              <a:ea typeface="Calibri"/>
              <a:cs typeface="Calibri"/>
              <a:sym typeface="Calibri"/>
            </a:endParaRPr>
          </a:p>
          <a:p>
            <a:pPr algn="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Control Plane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94;p25">
            <a:extLst>
              <a:ext uri="{FF2B5EF4-FFF2-40B4-BE49-F238E27FC236}">
                <a16:creationId xmlns:a16="http://schemas.microsoft.com/office/drawing/2014/main" id="{B34D3B4F-414E-DA5D-678E-C4386A65E7F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4625" y="4587812"/>
            <a:ext cx="1092588" cy="42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5;p25">
            <a:extLst>
              <a:ext uri="{FF2B5EF4-FFF2-40B4-BE49-F238E27FC236}">
                <a16:creationId xmlns:a16="http://schemas.microsoft.com/office/drawing/2014/main" id="{AAF81DCB-E441-B28F-0C13-7BE716DEE8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77397" y="4602703"/>
            <a:ext cx="395940" cy="39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6;p25">
            <a:extLst>
              <a:ext uri="{FF2B5EF4-FFF2-40B4-BE49-F238E27FC236}">
                <a16:creationId xmlns:a16="http://schemas.microsoft.com/office/drawing/2014/main" id="{EFF1047F-3BBB-1454-F0F3-738F4A052AD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74002" y="4600844"/>
            <a:ext cx="399663" cy="39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7;p25">
            <a:extLst>
              <a:ext uri="{FF2B5EF4-FFF2-40B4-BE49-F238E27FC236}">
                <a16:creationId xmlns:a16="http://schemas.microsoft.com/office/drawing/2014/main" id="{1A6BAABD-05A2-3921-4BAC-8011D6D17CE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66899"/>
          <a:stretch/>
        </p:blipFill>
        <p:spPr>
          <a:xfrm>
            <a:off x="10318066" y="4596225"/>
            <a:ext cx="441809" cy="4088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98;p25">
            <a:extLst>
              <a:ext uri="{FF2B5EF4-FFF2-40B4-BE49-F238E27FC236}">
                <a16:creationId xmlns:a16="http://schemas.microsoft.com/office/drawing/2014/main" id="{83B64202-7790-8F1D-4200-220167B60F56}"/>
              </a:ext>
            </a:extLst>
          </p:cNvPr>
          <p:cNvSpPr/>
          <p:nvPr/>
        </p:nvSpPr>
        <p:spPr>
          <a:xfrm>
            <a:off x="10890206" y="4437028"/>
            <a:ext cx="1063200" cy="4876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200" i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Runtime Level Capabilities</a:t>
            </a:r>
            <a:endParaRPr sz="1200" i="1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304;p25">
            <a:extLst>
              <a:ext uri="{FF2B5EF4-FFF2-40B4-BE49-F238E27FC236}">
                <a16:creationId xmlns:a16="http://schemas.microsoft.com/office/drawing/2014/main" id="{430102A6-8416-8E26-70FA-BB5D84B3762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37949" y="2085168"/>
            <a:ext cx="870033" cy="87006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7;p25">
            <a:extLst>
              <a:ext uri="{FF2B5EF4-FFF2-40B4-BE49-F238E27FC236}">
                <a16:creationId xmlns:a16="http://schemas.microsoft.com/office/drawing/2014/main" id="{100D0378-FD6F-9A16-4D8E-2CABBB2974FC}"/>
              </a:ext>
            </a:extLst>
          </p:cNvPr>
          <p:cNvSpPr txBox="1"/>
          <p:nvPr/>
        </p:nvSpPr>
        <p:spPr>
          <a:xfrm>
            <a:off x="7077529" y="2660968"/>
            <a:ext cx="1159840" cy="418364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067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1067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067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067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08;p25">
            <a:extLst>
              <a:ext uri="{FF2B5EF4-FFF2-40B4-BE49-F238E27FC236}">
                <a16:creationId xmlns:a16="http://schemas.microsoft.com/office/drawing/2014/main" id="{B546C434-0FD2-033E-998D-2032E2C1A356}"/>
              </a:ext>
            </a:extLst>
          </p:cNvPr>
          <p:cNvSpPr txBox="1"/>
          <p:nvPr/>
        </p:nvSpPr>
        <p:spPr>
          <a:xfrm>
            <a:off x="4843229" y="2660968"/>
            <a:ext cx="1159840" cy="418364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067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1067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067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067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10;p25">
            <a:extLst>
              <a:ext uri="{FF2B5EF4-FFF2-40B4-BE49-F238E27FC236}">
                <a16:creationId xmlns:a16="http://schemas.microsoft.com/office/drawing/2014/main" id="{1E1E7B98-5BC6-9861-BB19-6A2C554E8968}"/>
              </a:ext>
            </a:extLst>
          </p:cNvPr>
          <p:cNvSpPr txBox="1"/>
          <p:nvPr/>
        </p:nvSpPr>
        <p:spPr>
          <a:xfrm>
            <a:off x="9311829" y="2660986"/>
            <a:ext cx="1159840" cy="418364"/>
          </a:xfrm>
          <a:prstGeom prst="rect">
            <a:avLst/>
          </a:prstGeom>
          <a:solidFill>
            <a:srgbClr val="FBE4D4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067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zh-CN" altLang="en-US" sz="1067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067" dirty="0">
                <a:solidFill>
                  <a:srgbClr val="F7690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067" dirty="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312;p25">
            <a:extLst>
              <a:ext uri="{FF2B5EF4-FFF2-40B4-BE49-F238E27FC236}">
                <a16:creationId xmlns:a16="http://schemas.microsoft.com/office/drawing/2014/main" id="{BBE84E05-2BBC-51A8-98E8-0AFB5109DA5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72813" y="4917837"/>
            <a:ext cx="501273" cy="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14;p25">
            <a:extLst>
              <a:ext uri="{FF2B5EF4-FFF2-40B4-BE49-F238E27FC236}">
                <a16:creationId xmlns:a16="http://schemas.microsoft.com/office/drawing/2014/main" id="{68240B90-244A-C70F-9FE8-3022D4D8E0DD}"/>
              </a:ext>
            </a:extLst>
          </p:cNvPr>
          <p:cNvSpPr/>
          <p:nvPr/>
        </p:nvSpPr>
        <p:spPr>
          <a:xfrm>
            <a:off x="4675421" y="3880274"/>
            <a:ext cx="2098800" cy="1256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316;p25">
            <a:extLst>
              <a:ext uri="{FF2B5EF4-FFF2-40B4-BE49-F238E27FC236}">
                <a16:creationId xmlns:a16="http://schemas.microsoft.com/office/drawing/2014/main" id="{F53749C7-ABD6-B75A-5951-C7C2D65B16D0}"/>
              </a:ext>
            </a:extLst>
          </p:cNvPr>
          <p:cNvCxnSpPr>
            <a:cxnSpLocks/>
            <a:stCxn id="16" idx="0"/>
            <a:endCxn id="27" idx="2"/>
          </p:cNvCxnSpPr>
          <p:nvPr/>
        </p:nvCxnSpPr>
        <p:spPr>
          <a:xfrm flipH="1" flipV="1">
            <a:off x="5133218" y="3308082"/>
            <a:ext cx="591603" cy="57219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" name="Google Shape;317;p25">
            <a:extLst>
              <a:ext uri="{FF2B5EF4-FFF2-40B4-BE49-F238E27FC236}">
                <a16:creationId xmlns:a16="http://schemas.microsoft.com/office/drawing/2014/main" id="{FFD7CF6D-28A5-C294-E27D-FEE90154EF36}"/>
              </a:ext>
            </a:extLst>
          </p:cNvPr>
          <p:cNvCxnSpPr>
            <a:cxnSpLocks/>
            <a:stCxn id="31" idx="0"/>
            <a:endCxn id="14" idx="2"/>
          </p:cNvCxnSpPr>
          <p:nvPr/>
        </p:nvCxnSpPr>
        <p:spPr>
          <a:xfrm flipH="1" flipV="1">
            <a:off x="9891749" y="3079350"/>
            <a:ext cx="627284" cy="86063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9" name="Google Shape;318;p25">
            <a:extLst>
              <a:ext uri="{FF2B5EF4-FFF2-40B4-BE49-F238E27FC236}">
                <a16:creationId xmlns:a16="http://schemas.microsoft.com/office/drawing/2014/main" id="{B80DAB49-F8BC-AC85-6A13-6F4BF58F11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75678" y="4494224"/>
            <a:ext cx="950355" cy="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20;p25">
            <a:extLst>
              <a:ext uri="{FF2B5EF4-FFF2-40B4-BE49-F238E27FC236}">
                <a16:creationId xmlns:a16="http://schemas.microsoft.com/office/drawing/2014/main" id="{8626267E-262E-8F66-25D0-A8D56B775E94}"/>
              </a:ext>
            </a:extLst>
          </p:cNvPr>
          <p:cNvSpPr txBox="1"/>
          <p:nvPr/>
        </p:nvSpPr>
        <p:spPr>
          <a:xfrm>
            <a:off x="4687096" y="5140732"/>
            <a:ext cx="2160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21;p25">
            <a:extLst>
              <a:ext uri="{FF2B5EF4-FFF2-40B4-BE49-F238E27FC236}">
                <a16:creationId xmlns:a16="http://schemas.microsoft.com/office/drawing/2014/main" id="{C1ECBC6C-A46B-D7BA-0896-D518B3EF2F52}"/>
              </a:ext>
            </a:extLst>
          </p:cNvPr>
          <p:cNvSpPr txBox="1"/>
          <p:nvPr/>
        </p:nvSpPr>
        <p:spPr>
          <a:xfrm>
            <a:off x="8893265" y="5156827"/>
            <a:ext cx="2160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 Clusters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322;p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EED018-B27C-77F0-8FBD-3A8EACB0083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9537" t="29507" r="8521" b="28235"/>
          <a:stretch/>
        </p:blipFill>
        <p:spPr>
          <a:xfrm>
            <a:off x="4919491" y="4243038"/>
            <a:ext cx="1014052" cy="17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23;p25" descr="Image result for aws logo">
            <a:extLst>
              <a:ext uri="{FF2B5EF4-FFF2-40B4-BE49-F238E27FC236}">
                <a16:creationId xmlns:a16="http://schemas.microsoft.com/office/drawing/2014/main" id="{9AE11CDB-9264-3F0D-6205-DED6A1D85D2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19492" y="4594399"/>
            <a:ext cx="406140" cy="30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24;p25" descr="Image result for google cloud platform">
            <a:extLst>
              <a:ext uri="{FF2B5EF4-FFF2-40B4-BE49-F238E27FC236}">
                <a16:creationId xmlns:a16="http://schemas.microsoft.com/office/drawing/2014/main" id="{095CD8D8-6445-2E7B-0856-8F8B665FFC9A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20622" t="11722" r="20622" b="34403"/>
          <a:stretch/>
        </p:blipFill>
        <p:spPr>
          <a:xfrm>
            <a:off x="6122626" y="4206104"/>
            <a:ext cx="310593" cy="25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317;p25">
            <a:extLst>
              <a:ext uri="{FF2B5EF4-FFF2-40B4-BE49-F238E27FC236}">
                <a16:creationId xmlns:a16="http://schemas.microsoft.com/office/drawing/2014/main" id="{A865246A-B0FC-2386-B825-0A4A67EF7400}"/>
              </a:ext>
            </a:extLst>
          </p:cNvPr>
          <p:cNvCxnSpPr>
            <a:cxnSpLocks/>
            <a:stCxn id="30" idx="0"/>
            <a:endCxn id="12" idx="2"/>
          </p:cNvCxnSpPr>
          <p:nvPr/>
        </p:nvCxnSpPr>
        <p:spPr>
          <a:xfrm flipH="1" flipV="1">
            <a:off x="7657449" y="3079332"/>
            <a:ext cx="271289" cy="92310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11E707-5ABB-10AB-736E-00DD6052A1C3}"/>
              </a:ext>
            </a:extLst>
          </p:cNvPr>
          <p:cNvSpPr txBox="1"/>
          <p:nvPr/>
        </p:nvSpPr>
        <p:spPr>
          <a:xfrm>
            <a:off x="4760209" y="221148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Application</a:t>
            </a:r>
          </a:p>
        </p:txBody>
      </p:sp>
      <p:sp>
        <p:nvSpPr>
          <p:cNvPr id="27" name="Google Shape;220;p23">
            <a:extLst>
              <a:ext uri="{FF2B5EF4-FFF2-40B4-BE49-F238E27FC236}">
                <a16:creationId xmlns:a16="http://schemas.microsoft.com/office/drawing/2014/main" id="{30AFC28C-36CB-305E-66D0-1BEBA3AE28F1}"/>
              </a:ext>
            </a:extLst>
          </p:cNvPr>
          <p:cNvSpPr/>
          <p:nvPr/>
        </p:nvSpPr>
        <p:spPr>
          <a:xfrm>
            <a:off x="4843229" y="3083848"/>
            <a:ext cx="579978" cy="224234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/>
            <a:r>
              <a:rPr lang="en-US" altLang="zh-CN" sz="800" dirty="0"/>
              <a:t>traits</a:t>
            </a:r>
            <a:endParaRPr sz="800" dirty="0"/>
          </a:p>
        </p:txBody>
      </p:sp>
      <p:sp>
        <p:nvSpPr>
          <p:cNvPr id="28" name="Google Shape;220;p23">
            <a:extLst>
              <a:ext uri="{FF2B5EF4-FFF2-40B4-BE49-F238E27FC236}">
                <a16:creationId xmlns:a16="http://schemas.microsoft.com/office/drawing/2014/main" id="{A0FC055E-9C09-22F7-495B-4DE7F61B4BF7}"/>
              </a:ext>
            </a:extLst>
          </p:cNvPr>
          <p:cNvSpPr/>
          <p:nvPr/>
        </p:nvSpPr>
        <p:spPr>
          <a:xfrm>
            <a:off x="7077364" y="3078643"/>
            <a:ext cx="580251" cy="22943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/>
            <a:r>
              <a:rPr lang="en-US" altLang="zh-CN" sz="800" dirty="0"/>
              <a:t>traits</a:t>
            </a:r>
            <a:endParaRPr sz="800" dirty="0"/>
          </a:p>
        </p:txBody>
      </p:sp>
      <p:sp>
        <p:nvSpPr>
          <p:cNvPr id="29" name="Google Shape;220;p23">
            <a:extLst>
              <a:ext uri="{FF2B5EF4-FFF2-40B4-BE49-F238E27FC236}">
                <a16:creationId xmlns:a16="http://schemas.microsoft.com/office/drawing/2014/main" id="{02AD9B7C-9860-E497-5E1B-7A13E796776F}"/>
              </a:ext>
            </a:extLst>
          </p:cNvPr>
          <p:cNvSpPr/>
          <p:nvPr/>
        </p:nvSpPr>
        <p:spPr>
          <a:xfrm>
            <a:off x="9314069" y="3085483"/>
            <a:ext cx="580251" cy="229439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7" tIns="91427" rIns="91427" bIns="91427" anchor="ctr" anchorCtr="0">
            <a:noAutofit/>
          </a:bodyPr>
          <a:lstStyle/>
          <a:p>
            <a:pPr algn="ctr"/>
            <a:r>
              <a:rPr lang="en-US" altLang="zh-CN" sz="800" dirty="0"/>
              <a:t>traits</a:t>
            </a:r>
            <a:endParaRPr sz="800" dirty="0"/>
          </a:p>
        </p:txBody>
      </p:sp>
      <p:pic>
        <p:nvPicPr>
          <p:cNvPr id="30" name="Picture 2" descr="Terraform Integration with Helm">
            <a:extLst>
              <a:ext uri="{FF2B5EF4-FFF2-40B4-BE49-F238E27FC236}">
                <a16:creationId xmlns:a16="http://schemas.microsoft.com/office/drawing/2014/main" id="{AFCED631-B48E-EB5F-1052-25ED2F38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472" y="4002434"/>
            <a:ext cx="428531" cy="4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OpenKruise · GitHub">
            <a:extLst>
              <a:ext uri="{FF2B5EF4-FFF2-40B4-BE49-F238E27FC236}">
                <a16:creationId xmlns:a16="http://schemas.microsoft.com/office/drawing/2014/main" id="{173F5907-4952-0081-3E08-646E13CEA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17080" r="4208" b="378"/>
          <a:stretch/>
        </p:blipFill>
        <p:spPr bwMode="auto">
          <a:xfrm>
            <a:off x="10238300" y="3939984"/>
            <a:ext cx="561465" cy="58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Google Shape;317;p25">
            <a:extLst>
              <a:ext uri="{FF2B5EF4-FFF2-40B4-BE49-F238E27FC236}">
                <a16:creationId xmlns:a16="http://schemas.microsoft.com/office/drawing/2014/main" id="{88DD1C05-5CA9-486F-6B39-5A41F51662A7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9604195" y="3314922"/>
            <a:ext cx="169639" cy="128592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3" name="Google Shape;317;p25">
            <a:extLst>
              <a:ext uri="{FF2B5EF4-FFF2-40B4-BE49-F238E27FC236}">
                <a16:creationId xmlns:a16="http://schemas.microsoft.com/office/drawing/2014/main" id="{D0A78080-73D2-606A-A4B4-22C1067732B2}"/>
              </a:ext>
            </a:extLst>
          </p:cNvPr>
          <p:cNvCxnSpPr>
            <a:cxnSpLocks/>
            <a:stCxn id="6" idx="0"/>
            <a:endCxn id="29" idx="2"/>
          </p:cNvCxnSpPr>
          <p:nvPr/>
        </p:nvCxnSpPr>
        <p:spPr>
          <a:xfrm flipV="1">
            <a:off x="8260919" y="3314922"/>
            <a:ext cx="1343276" cy="127289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" name="Google Shape;316;p25">
            <a:extLst>
              <a:ext uri="{FF2B5EF4-FFF2-40B4-BE49-F238E27FC236}">
                <a16:creationId xmlns:a16="http://schemas.microsoft.com/office/drawing/2014/main" id="{ED9542BF-4E57-F876-BD96-8455A84DD79D}"/>
              </a:ext>
            </a:extLst>
          </p:cNvPr>
          <p:cNvCxnSpPr>
            <a:cxnSpLocks/>
            <a:stCxn id="16" idx="0"/>
            <a:endCxn id="13" idx="2"/>
          </p:cNvCxnSpPr>
          <p:nvPr/>
        </p:nvCxnSpPr>
        <p:spPr>
          <a:xfrm flipH="1" flipV="1">
            <a:off x="5423149" y="3079332"/>
            <a:ext cx="301672" cy="80094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5" name="Picture 4" descr="Terraform Logos - Terraform by HashiCorp">
            <a:extLst>
              <a:ext uri="{FF2B5EF4-FFF2-40B4-BE49-F238E27FC236}">
                <a16:creationId xmlns:a16="http://schemas.microsoft.com/office/drawing/2014/main" id="{9B54A0C0-78C0-8084-67A9-DF759B77D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" r="71787"/>
          <a:stretch/>
        </p:blipFill>
        <p:spPr bwMode="auto">
          <a:xfrm>
            <a:off x="4749011" y="3489930"/>
            <a:ext cx="352268" cy="30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2943A8-3BD8-B585-A531-CDAF43009EDF}"/>
              </a:ext>
            </a:extLst>
          </p:cNvPr>
          <p:cNvSpPr txBox="1"/>
          <p:nvPr/>
        </p:nvSpPr>
        <p:spPr>
          <a:xfrm>
            <a:off x="5101279" y="3543746"/>
            <a:ext cx="1087157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Terraform</a:t>
            </a:r>
            <a:r>
              <a:rPr lang="zh-CN" altLang="en-US" sz="800" dirty="0"/>
              <a:t> </a:t>
            </a:r>
            <a:r>
              <a:rPr lang="en-US" altLang="zh-CN" sz="800" dirty="0"/>
              <a:t>controller</a:t>
            </a:r>
            <a:endParaRPr lang="en-CN" sz="8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874FB9-9CB1-F801-3709-F391FAAD6172}"/>
              </a:ext>
            </a:extLst>
          </p:cNvPr>
          <p:cNvCxnSpPr/>
          <p:nvPr/>
        </p:nvCxnSpPr>
        <p:spPr>
          <a:xfrm>
            <a:off x="6095302" y="2870150"/>
            <a:ext cx="89280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6D446D-88A4-365A-EB87-A193640C0272}"/>
              </a:ext>
            </a:extLst>
          </p:cNvPr>
          <p:cNvCxnSpPr/>
          <p:nvPr/>
        </p:nvCxnSpPr>
        <p:spPr>
          <a:xfrm>
            <a:off x="8317883" y="2870150"/>
            <a:ext cx="89280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01C401-D570-520B-8088-FADB9EDDF494}"/>
              </a:ext>
            </a:extLst>
          </p:cNvPr>
          <p:cNvSpPr txBox="1"/>
          <p:nvPr/>
        </p:nvSpPr>
        <p:spPr>
          <a:xfrm>
            <a:off x="6076834" y="2639007"/>
            <a:ext cx="868828" cy="1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800" dirty="0">
                <a:solidFill>
                  <a:srgbClr val="C00000"/>
                </a:solidFill>
                <a:sym typeface="Helvetica Light"/>
              </a:rPr>
              <a:t>Data</a:t>
            </a:r>
            <a:r>
              <a:rPr lang="zh-CN" altLang="en-US" sz="800" dirty="0">
                <a:solidFill>
                  <a:srgbClr val="C00000"/>
                </a:solidFill>
              </a:rPr>
              <a:t> </a:t>
            </a:r>
            <a:r>
              <a:rPr lang="en-US" altLang="zh-CN" sz="800" dirty="0">
                <a:solidFill>
                  <a:srgbClr val="C00000"/>
                </a:solidFill>
              </a:rPr>
              <a:t>Input/Output</a:t>
            </a:r>
            <a:endParaRPr lang="en-CN" sz="800" dirty="0">
              <a:solidFill>
                <a:srgbClr val="C00000"/>
              </a:solidFill>
              <a:sym typeface="Helvetica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015E7F-681C-CD1B-5B77-39E39974CC1C}"/>
              </a:ext>
            </a:extLst>
          </p:cNvPr>
          <p:cNvSpPr txBox="1"/>
          <p:nvPr/>
        </p:nvSpPr>
        <p:spPr>
          <a:xfrm>
            <a:off x="8458807" y="2640267"/>
            <a:ext cx="631584" cy="1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800" dirty="0">
                <a:solidFill>
                  <a:srgbClr val="C00000"/>
                </a:solidFill>
                <a:sym typeface="Helvetica Light"/>
              </a:rPr>
              <a:t>Dependency</a:t>
            </a:r>
            <a:endParaRPr lang="en-CN" sz="800" dirty="0">
              <a:solidFill>
                <a:srgbClr val="C00000"/>
              </a:solidFill>
              <a:sym typeface="Helvetica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FA7889-EE9A-EF32-3996-DC1BEC126E0E}"/>
              </a:ext>
            </a:extLst>
          </p:cNvPr>
          <p:cNvSpPr txBox="1"/>
          <p:nvPr/>
        </p:nvSpPr>
        <p:spPr>
          <a:xfrm>
            <a:off x="7386324" y="3548924"/>
            <a:ext cx="4615176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Community</a:t>
            </a:r>
            <a:r>
              <a:rPr lang="zh-CN" altLang="en-US" sz="800" dirty="0"/>
              <a:t> </a:t>
            </a:r>
            <a:r>
              <a:rPr lang="en-US" altLang="zh-CN" sz="800" dirty="0"/>
              <a:t>addons</a:t>
            </a:r>
            <a:endParaRPr lang="en-CN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2D14E3-9E29-AA12-D2D8-220F75CF4797}"/>
              </a:ext>
            </a:extLst>
          </p:cNvPr>
          <p:cNvSpPr txBox="1"/>
          <p:nvPr/>
        </p:nvSpPr>
        <p:spPr>
          <a:xfrm>
            <a:off x="10587811" y="6201045"/>
            <a:ext cx="211955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CN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69E3F7-CFFF-0158-4521-8767830C4E8D}"/>
              </a:ext>
            </a:extLst>
          </p:cNvPr>
          <p:cNvSpPr txBox="1"/>
          <p:nvPr/>
        </p:nvSpPr>
        <p:spPr>
          <a:xfrm>
            <a:off x="10909018" y="6177493"/>
            <a:ext cx="1069203" cy="205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1000" dirty="0" err="1">
                <a:solidFill>
                  <a:srgbClr val="000000"/>
                </a:solidFill>
                <a:sym typeface="Helvetica Light"/>
              </a:rPr>
              <a:t>KubeVela</a:t>
            </a:r>
            <a:r>
              <a:rPr lang="zh-CN" altLang="en-US" sz="10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CN" sz="1000" dirty="0">
                <a:solidFill>
                  <a:srgbClr val="000000"/>
                </a:solidFill>
                <a:sym typeface="Helvetica Light"/>
              </a:rPr>
              <a:t>Addons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27ACEE9-624B-979D-3414-9B3D81C6783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515" b="1092"/>
          <a:stretch/>
        </p:blipFill>
        <p:spPr>
          <a:xfrm>
            <a:off x="785640" y="1404170"/>
            <a:ext cx="3146030" cy="4773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676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Tittle">
            <a:extLst>
              <a:ext uri="{FF2B5EF4-FFF2-40B4-BE49-F238E27FC236}">
                <a16:creationId xmlns:a16="http://schemas.microsoft.com/office/drawing/2014/main" id="{F617CDA4-F67C-39C2-AAED-4635244D93CA}"/>
              </a:ext>
            </a:extLst>
          </p:cNvPr>
          <p:cNvSpPr txBox="1"/>
          <p:nvPr/>
        </p:nvSpPr>
        <p:spPr>
          <a:xfrm>
            <a:off x="386410" y="355751"/>
            <a:ext cx="8277009" cy="54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r>
              <a:rPr lang="zh-CN" altLang="en-US" sz="2900" dirty="0"/>
              <a:t>使用案例</a:t>
            </a:r>
            <a:r>
              <a:rPr lang="en-US" altLang="zh-CN" sz="2900" dirty="0"/>
              <a:t>②:</a:t>
            </a:r>
            <a:r>
              <a:rPr lang="zh-CN" altLang="en-US" sz="2900" dirty="0"/>
              <a:t> </a:t>
            </a:r>
            <a:r>
              <a:rPr lang="zh-CN" altLang="en-CN" sz="2900" dirty="0"/>
              <a:t>通过</a:t>
            </a:r>
            <a:r>
              <a:rPr lang="zh-CN" altLang="en-US" sz="2900" dirty="0"/>
              <a:t>插件体系构建 </a:t>
            </a:r>
            <a:r>
              <a:rPr lang="en-US" altLang="zh-CN" sz="2900" dirty="0" err="1"/>
              <a:t>GitOps</a:t>
            </a:r>
            <a:r>
              <a:rPr lang="zh-CN" altLang="en-US" sz="2900" dirty="0"/>
              <a:t> 整体方案</a:t>
            </a:r>
            <a:endParaRPr lang="en-US" sz="2900" dirty="0"/>
          </a:p>
        </p:txBody>
      </p:sp>
      <p:sp>
        <p:nvSpPr>
          <p:cNvPr id="3" name="Google Shape;233;p23">
            <a:extLst>
              <a:ext uri="{FF2B5EF4-FFF2-40B4-BE49-F238E27FC236}">
                <a16:creationId xmlns:a16="http://schemas.microsoft.com/office/drawing/2014/main" id="{79067A3B-5CEE-D914-C584-B69031108EEA}"/>
              </a:ext>
            </a:extLst>
          </p:cNvPr>
          <p:cNvSpPr/>
          <p:nvPr/>
        </p:nvSpPr>
        <p:spPr>
          <a:xfrm>
            <a:off x="3805944" y="2140976"/>
            <a:ext cx="860800" cy="4840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 Pipeline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p23">
            <a:extLst>
              <a:ext uri="{FF2B5EF4-FFF2-40B4-BE49-F238E27FC236}">
                <a16:creationId xmlns:a16="http://schemas.microsoft.com/office/drawing/2014/main" id="{5DFD2A55-6E7D-C2E0-1B36-114102D771A8}"/>
              </a:ext>
            </a:extLst>
          </p:cNvPr>
          <p:cNvSpPr/>
          <p:nvPr/>
        </p:nvSpPr>
        <p:spPr>
          <a:xfrm>
            <a:off x="4864797" y="2137379"/>
            <a:ext cx="860800" cy="4840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</a:t>
            </a:r>
            <a:endParaRPr sz="1467"/>
          </a:p>
        </p:txBody>
      </p:sp>
      <p:pic>
        <p:nvPicPr>
          <p:cNvPr id="6" name="Google Shape;235;p23">
            <a:extLst>
              <a:ext uri="{FF2B5EF4-FFF2-40B4-BE49-F238E27FC236}">
                <a16:creationId xmlns:a16="http://schemas.microsoft.com/office/drawing/2014/main" id="{1E96AC13-6549-00D7-B977-BCC3AC38A6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2805" y="1738822"/>
            <a:ext cx="354108" cy="4890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36;p23">
            <a:extLst>
              <a:ext uri="{FF2B5EF4-FFF2-40B4-BE49-F238E27FC236}">
                <a16:creationId xmlns:a16="http://schemas.microsoft.com/office/drawing/2014/main" id="{7EDC2E0B-FECC-76B6-7011-028E0B6094D4}"/>
              </a:ext>
            </a:extLst>
          </p:cNvPr>
          <p:cNvGrpSpPr/>
          <p:nvPr/>
        </p:nvGrpSpPr>
        <p:grpSpPr>
          <a:xfrm>
            <a:off x="5980938" y="2131828"/>
            <a:ext cx="860700" cy="484200"/>
            <a:chOff x="6794572" y="2255572"/>
            <a:chExt cx="860700" cy="484200"/>
          </a:xfrm>
        </p:grpSpPr>
        <p:sp>
          <p:nvSpPr>
            <p:cNvPr id="8" name="Google Shape;237;p23">
              <a:extLst>
                <a:ext uri="{FF2B5EF4-FFF2-40B4-BE49-F238E27FC236}">
                  <a16:creationId xmlns:a16="http://schemas.microsoft.com/office/drawing/2014/main" id="{596A58DD-B470-D642-D257-7FDABB21564B}"/>
                </a:ext>
              </a:extLst>
            </p:cNvPr>
            <p:cNvSpPr/>
            <p:nvPr/>
          </p:nvSpPr>
          <p:spPr>
            <a:xfrm>
              <a:off x="6794572" y="2255572"/>
              <a:ext cx="860700" cy="484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" name="Google Shape;238;p23" descr="Press kit | GitLab">
              <a:extLst>
                <a:ext uri="{FF2B5EF4-FFF2-40B4-BE49-F238E27FC236}">
                  <a16:creationId xmlns:a16="http://schemas.microsoft.com/office/drawing/2014/main" id="{895E2E61-1BCC-AE05-D0AB-517D50D614D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71758" y="2276844"/>
              <a:ext cx="487065" cy="441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39;p23">
            <a:extLst>
              <a:ext uri="{FF2B5EF4-FFF2-40B4-BE49-F238E27FC236}">
                <a16:creationId xmlns:a16="http://schemas.microsoft.com/office/drawing/2014/main" id="{63340F53-8091-BCB4-A43B-116D3CC404C7}"/>
              </a:ext>
            </a:extLst>
          </p:cNvPr>
          <p:cNvSpPr/>
          <p:nvPr/>
        </p:nvSpPr>
        <p:spPr>
          <a:xfrm>
            <a:off x="7583527" y="2734456"/>
            <a:ext cx="1183200" cy="28680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Artifact Registry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p23">
            <a:extLst>
              <a:ext uri="{FF2B5EF4-FFF2-40B4-BE49-F238E27FC236}">
                <a16:creationId xmlns:a16="http://schemas.microsoft.com/office/drawing/2014/main" id="{BB2D8921-DD3B-8967-1C02-D841763CA8E4}"/>
              </a:ext>
            </a:extLst>
          </p:cNvPr>
          <p:cNvSpPr/>
          <p:nvPr/>
        </p:nvSpPr>
        <p:spPr>
          <a:xfrm>
            <a:off x="2244712" y="2734456"/>
            <a:ext cx="1183200" cy="28680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Src  Code Repo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41;p23" descr="GitHub Logos and Usage · GitHub">
            <a:extLst>
              <a:ext uri="{FF2B5EF4-FFF2-40B4-BE49-F238E27FC236}">
                <a16:creationId xmlns:a16="http://schemas.microsoft.com/office/drawing/2014/main" id="{927EA212-7C4A-1B54-50B0-B9E98BB3A75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49972" y="2134845"/>
            <a:ext cx="572829" cy="572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242;p23">
            <a:extLst>
              <a:ext uri="{FF2B5EF4-FFF2-40B4-BE49-F238E27FC236}">
                <a16:creationId xmlns:a16="http://schemas.microsoft.com/office/drawing/2014/main" id="{34B959F5-3ABE-4D7A-53CE-B76F0BD7D28A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427912" y="2877856"/>
            <a:ext cx="4155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243;p23">
            <a:extLst>
              <a:ext uri="{FF2B5EF4-FFF2-40B4-BE49-F238E27FC236}">
                <a16:creationId xmlns:a16="http://schemas.microsoft.com/office/drawing/2014/main" id="{718345D3-DD29-D561-4515-E27A78022F6B}"/>
              </a:ext>
            </a:extLst>
          </p:cNvPr>
          <p:cNvSpPr/>
          <p:nvPr/>
        </p:nvSpPr>
        <p:spPr>
          <a:xfrm>
            <a:off x="4442916" y="4666078"/>
            <a:ext cx="1571200" cy="484000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KubeVela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244;p23">
            <a:extLst>
              <a:ext uri="{FF2B5EF4-FFF2-40B4-BE49-F238E27FC236}">
                <a16:creationId xmlns:a16="http://schemas.microsoft.com/office/drawing/2014/main" id="{55798A32-5D91-DA41-3AD9-36DD8C2EE61C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rot="5400000">
            <a:off x="4782527" y="717456"/>
            <a:ext cx="1088800" cy="56964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FFAB40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16" name="Google Shape;246;p23">
            <a:extLst>
              <a:ext uri="{FF2B5EF4-FFF2-40B4-BE49-F238E27FC236}">
                <a16:creationId xmlns:a16="http://schemas.microsoft.com/office/drawing/2014/main" id="{012D3D57-23DF-B707-3CDE-C5DFAB3AC58E}"/>
              </a:ext>
            </a:extLst>
          </p:cNvPr>
          <p:cNvSpPr/>
          <p:nvPr/>
        </p:nvSpPr>
        <p:spPr>
          <a:xfrm>
            <a:off x="9470401" y="4185408"/>
            <a:ext cx="2194000" cy="339200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Runtime K8s Cluster A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7;p23">
            <a:extLst>
              <a:ext uri="{FF2B5EF4-FFF2-40B4-BE49-F238E27FC236}">
                <a16:creationId xmlns:a16="http://schemas.microsoft.com/office/drawing/2014/main" id="{BAB5A20B-5F37-8823-971C-FA9A64030DF7}"/>
              </a:ext>
            </a:extLst>
          </p:cNvPr>
          <p:cNvSpPr/>
          <p:nvPr/>
        </p:nvSpPr>
        <p:spPr>
          <a:xfrm>
            <a:off x="9470401" y="4703523"/>
            <a:ext cx="2194000" cy="339200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 Services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49;p23">
            <a:extLst>
              <a:ext uri="{FF2B5EF4-FFF2-40B4-BE49-F238E27FC236}">
                <a16:creationId xmlns:a16="http://schemas.microsoft.com/office/drawing/2014/main" id="{6E74CE19-0945-66E5-D02D-A90A9FF4071A}"/>
              </a:ext>
            </a:extLst>
          </p:cNvPr>
          <p:cNvSpPr/>
          <p:nvPr/>
        </p:nvSpPr>
        <p:spPr>
          <a:xfrm>
            <a:off x="4442917" y="5224259"/>
            <a:ext cx="1571200" cy="339200"/>
          </a:xfrm>
          <a:prstGeom prst="rect">
            <a:avLst/>
          </a:prstGeom>
          <a:solidFill>
            <a:srgbClr val="FFAB4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 Plane K8s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250;p23">
            <a:extLst>
              <a:ext uri="{FF2B5EF4-FFF2-40B4-BE49-F238E27FC236}">
                <a16:creationId xmlns:a16="http://schemas.microsoft.com/office/drawing/2014/main" id="{FCB271B0-95D9-F2B1-8173-64F932F816AE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rot="10800000" flipH="1">
            <a:off x="6014116" y="4354878"/>
            <a:ext cx="3456400" cy="55320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" name="Google Shape;251;p23">
            <a:extLst>
              <a:ext uri="{FF2B5EF4-FFF2-40B4-BE49-F238E27FC236}">
                <a16:creationId xmlns:a16="http://schemas.microsoft.com/office/drawing/2014/main" id="{DC2FFB69-A561-DA6D-C99A-C73D1B423B2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rot="10800000" flipH="1">
            <a:off x="6014116" y="4873278"/>
            <a:ext cx="3456400" cy="3480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" name="Google Shape;252;p23">
            <a:extLst>
              <a:ext uri="{FF2B5EF4-FFF2-40B4-BE49-F238E27FC236}">
                <a16:creationId xmlns:a16="http://schemas.microsoft.com/office/drawing/2014/main" id="{6204C592-2FA0-E064-7858-1C27C30F8E6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014116" y="4908078"/>
            <a:ext cx="3456400" cy="48560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" name="Google Shape;253;p23">
            <a:extLst>
              <a:ext uri="{FF2B5EF4-FFF2-40B4-BE49-F238E27FC236}">
                <a16:creationId xmlns:a16="http://schemas.microsoft.com/office/drawing/2014/main" id="{7CDA3296-D1AB-E262-7828-0A0A3C7F1316}"/>
              </a:ext>
            </a:extLst>
          </p:cNvPr>
          <p:cNvSpPr/>
          <p:nvPr/>
        </p:nvSpPr>
        <p:spPr>
          <a:xfrm>
            <a:off x="1887012" y="4764691"/>
            <a:ext cx="1183200" cy="286800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0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Config Repo</a:t>
            </a:r>
            <a:endParaRPr sz="10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45;p23" descr="GitHub Logos and Usage · GitHub">
            <a:extLst>
              <a:ext uri="{FF2B5EF4-FFF2-40B4-BE49-F238E27FC236}">
                <a16:creationId xmlns:a16="http://schemas.microsoft.com/office/drawing/2014/main" id="{DE5E2EDC-134C-CDC0-3507-88A6809CA09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2189" y="4110129"/>
            <a:ext cx="572829" cy="572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54;p23">
            <a:extLst>
              <a:ext uri="{FF2B5EF4-FFF2-40B4-BE49-F238E27FC236}">
                <a16:creationId xmlns:a16="http://schemas.microsoft.com/office/drawing/2014/main" id="{3EDDECBA-4BA9-1AE0-6CE8-F6160114A2B1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3070212" y="4908091"/>
            <a:ext cx="1372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ysDot"/>
            <a:miter lim="800000"/>
            <a:headEnd type="triangle" w="sm" len="sm"/>
            <a:tailEnd type="triangle" w="med" len="med"/>
          </a:ln>
        </p:spPr>
      </p:cxnSp>
      <p:sp>
        <p:nvSpPr>
          <p:cNvPr id="25" name="Google Shape;255;p23">
            <a:extLst>
              <a:ext uri="{FF2B5EF4-FFF2-40B4-BE49-F238E27FC236}">
                <a16:creationId xmlns:a16="http://schemas.microsoft.com/office/drawing/2014/main" id="{757D8281-93A4-EB2F-C167-B6186090BA62}"/>
              </a:ext>
            </a:extLst>
          </p:cNvPr>
          <p:cNvSpPr txBox="1"/>
          <p:nvPr/>
        </p:nvSpPr>
        <p:spPr>
          <a:xfrm>
            <a:off x="3175604" y="3598232"/>
            <a:ext cx="1571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Auto or manually configure</a:t>
            </a:r>
            <a:endParaRPr sz="1467" dirty="0">
              <a:solidFill>
                <a:srgbClr val="ED7D31"/>
              </a:solidFill>
            </a:endParaRPr>
          </a:p>
        </p:txBody>
      </p:sp>
      <p:cxnSp>
        <p:nvCxnSpPr>
          <p:cNvPr id="26" name="Google Shape;256;p23">
            <a:extLst>
              <a:ext uri="{FF2B5EF4-FFF2-40B4-BE49-F238E27FC236}">
                <a16:creationId xmlns:a16="http://schemas.microsoft.com/office/drawing/2014/main" id="{4DD59B64-5A81-5FD8-9531-CB86632937DD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>
            <a:off x="8766727" y="2877856"/>
            <a:ext cx="1800800" cy="1307600"/>
          </a:xfrm>
          <a:prstGeom prst="bentConnector2">
            <a:avLst/>
          </a:prstGeom>
          <a:noFill/>
          <a:ln w="9525" cap="flat" cmpd="sng">
            <a:solidFill>
              <a:srgbClr val="FFAB40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27" name="Google Shape;257;p23">
            <a:extLst>
              <a:ext uri="{FF2B5EF4-FFF2-40B4-BE49-F238E27FC236}">
                <a16:creationId xmlns:a16="http://schemas.microsoft.com/office/drawing/2014/main" id="{0BA83F54-942C-2D8F-DAA5-0E7ADD1DCE16}"/>
              </a:ext>
            </a:extLst>
          </p:cNvPr>
          <p:cNvSpPr txBox="1"/>
          <p:nvPr/>
        </p:nvSpPr>
        <p:spPr>
          <a:xfrm>
            <a:off x="10629569" y="2910781"/>
            <a:ext cx="145533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Download Artifacts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58;p23">
            <a:extLst>
              <a:ext uri="{FF2B5EF4-FFF2-40B4-BE49-F238E27FC236}">
                <a16:creationId xmlns:a16="http://schemas.microsoft.com/office/drawing/2014/main" id="{F2D85D4F-86FF-5920-C6CA-4407FB33F727}"/>
              </a:ext>
            </a:extLst>
          </p:cNvPr>
          <p:cNvCxnSpPr/>
          <p:nvPr/>
        </p:nvCxnSpPr>
        <p:spPr>
          <a:xfrm>
            <a:off x="913425" y="3323082"/>
            <a:ext cx="10995600" cy="1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9" name="Google Shape;259;p23">
            <a:extLst>
              <a:ext uri="{FF2B5EF4-FFF2-40B4-BE49-F238E27FC236}">
                <a16:creationId xmlns:a16="http://schemas.microsoft.com/office/drawing/2014/main" id="{D0D23840-9201-56D7-19BE-FB206E2E7DE9}"/>
              </a:ext>
            </a:extLst>
          </p:cNvPr>
          <p:cNvSpPr txBox="1"/>
          <p:nvPr/>
        </p:nvSpPr>
        <p:spPr>
          <a:xfrm>
            <a:off x="989640" y="2321600"/>
            <a:ext cx="6488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</a:t>
            </a:r>
            <a:endParaRPr sz="1467"/>
          </a:p>
        </p:txBody>
      </p:sp>
      <p:sp>
        <p:nvSpPr>
          <p:cNvPr id="30" name="Google Shape;260;p23">
            <a:extLst>
              <a:ext uri="{FF2B5EF4-FFF2-40B4-BE49-F238E27FC236}">
                <a16:creationId xmlns:a16="http://schemas.microsoft.com/office/drawing/2014/main" id="{2A51BA0C-D4C2-A255-4355-86BF0D675C34}"/>
              </a:ext>
            </a:extLst>
          </p:cNvPr>
          <p:cNvSpPr txBox="1"/>
          <p:nvPr/>
        </p:nvSpPr>
        <p:spPr>
          <a:xfrm>
            <a:off x="982353" y="4951500"/>
            <a:ext cx="8608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CD</a:t>
            </a:r>
            <a:endParaRPr sz="1467"/>
          </a:p>
        </p:txBody>
      </p:sp>
      <p:sp>
        <p:nvSpPr>
          <p:cNvPr id="31" name="Google Shape;261;p23">
            <a:extLst>
              <a:ext uri="{FF2B5EF4-FFF2-40B4-BE49-F238E27FC236}">
                <a16:creationId xmlns:a16="http://schemas.microsoft.com/office/drawing/2014/main" id="{90EAC9A8-6A11-171F-AF21-2D5022B74E08}"/>
              </a:ext>
            </a:extLst>
          </p:cNvPr>
          <p:cNvSpPr txBox="1"/>
          <p:nvPr/>
        </p:nvSpPr>
        <p:spPr>
          <a:xfrm>
            <a:off x="1781615" y="5150065"/>
            <a:ext cx="13940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 YAML</a:t>
            </a:r>
            <a:endParaRPr sz="12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262;p23">
            <a:extLst>
              <a:ext uri="{FF2B5EF4-FFF2-40B4-BE49-F238E27FC236}">
                <a16:creationId xmlns:a16="http://schemas.microsoft.com/office/drawing/2014/main" id="{871CCC55-04F8-49A7-CD1C-F6C625D9BF16}"/>
              </a:ext>
            </a:extLst>
          </p:cNvPr>
          <p:cNvCxnSpPr/>
          <p:nvPr/>
        </p:nvCxnSpPr>
        <p:spPr>
          <a:xfrm flipH="1">
            <a:off x="7742067" y="4157880"/>
            <a:ext cx="400" cy="150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33" name="Google Shape;264;p23">
            <a:extLst>
              <a:ext uri="{FF2B5EF4-FFF2-40B4-BE49-F238E27FC236}">
                <a16:creationId xmlns:a16="http://schemas.microsoft.com/office/drawing/2014/main" id="{381C993A-711A-B6DA-9F44-5E28CBD6FECA}"/>
              </a:ext>
            </a:extLst>
          </p:cNvPr>
          <p:cNvSpPr txBox="1"/>
          <p:nvPr/>
        </p:nvSpPr>
        <p:spPr>
          <a:xfrm>
            <a:off x="3311803" y="4595848"/>
            <a:ext cx="682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Sync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265;p23">
            <a:extLst>
              <a:ext uri="{FF2B5EF4-FFF2-40B4-BE49-F238E27FC236}">
                <a16:creationId xmlns:a16="http://schemas.microsoft.com/office/drawing/2014/main" id="{D66898A6-31C6-E546-AFFC-FA9FAE25101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226516" y="2891278"/>
            <a:ext cx="2000" cy="177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66;p23">
            <a:extLst>
              <a:ext uri="{FF2B5EF4-FFF2-40B4-BE49-F238E27FC236}">
                <a16:creationId xmlns:a16="http://schemas.microsoft.com/office/drawing/2014/main" id="{920C7FA7-253B-C042-CADA-4D2D71145BB4}"/>
              </a:ext>
            </a:extLst>
          </p:cNvPr>
          <p:cNvSpPr txBox="1"/>
          <p:nvPr/>
        </p:nvSpPr>
        <p:spPr>
          <a:xfrm>
            <a:off x="4826864" y="3475216"/>
            <a:ext cx="1888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 </a:t>
            </a:r>
            <a:r>
              <a:rPr lang="en" sz="1200" i="1" dirty="0" err="1">
                <a:latin typeface="Calibri"/>
                <a:ea typeface="Calibri"/>
                <a:cs typeface="Calibri"/>
                <a:sym typeface="Calibri"/>
              </a:rPr>
              <a:t>app.yaml</a:t>
            </a:r>
            <a:endParaRPr sz="1200" i="1"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12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(legacy mode)</a:t>
            </a:r>
            <a:endParaRPr sz="1467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35E842-FF92-BECE-6771-4BF86FCBBF46}"/>
              </a:ext>
            </a:extLst>
          </p:cNvPr>
          <p:cNvSpPr/>
          <p:nvPr/>
        </p:nvSpPr>
        <p:spPr>
          <a:xfrm>
            <a:off x="10786665" y="3382899"/>
            <a:ext cx="1277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212121"/>
                </a:solidFill>
                <a:cs typeface="Calibri"/>
                <a:sym typeface="Calibri"/>
              </a:rPr>
              <a:t>Subscription</a:t>
            </a:r>
            <a:endParaRPr lang="en-CN" sz="1400" dirty="0"/>
          </a:p>
        </p:txBody>
      </p:sp>
      <p:sp>
        <p:nvSpPr>
          <p:cNvPr id="37" name="Google Shape;311;p25">
            <a:extLst>
              <a:ext uri="{FF2B5EF4-FFF2-40B4-BE49-F238E27FC236}">
                <a16:creationId xmlns:a16="http://schemas.microsoft.com/office/drawing/2014/main" id="{196D41BF-40AB-7E2C-492A-33DBC63A6D4C}"/>
              </a:ext>
            </a:extLst>
          </p:cNvPr>
          <p:cNvSpPr/>
          <p:nvPr/>
        </p:nvSpPr>
        <p:spPr>
          <a:xfrm>
            <a:off x="9489140" y="5221639"/>
            <a:ext cx="2156777" cy="702325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19;p25">
            <a:extLst>
              <a:ext uri="{FF2B5EF4-FFF2-40B4-BE49-F238E27FC236}">
                <a16:creationId xmlns:a16="http://schemas.microsoft.com/office/drawing/2014/main" id="{77F3B42D-0A1D-3F89-5453-BF4F05ADD194}"/>
              </a:ext>
            </a:extLst>
          </p:cNvPr>
          <p:cNvSpPr txBox="1"/>
          <p:nvPr/>
        </p:nvSpPr>
        <p:spPr>
          <a:xfrm>
            <a:off x="9662224" y="6078907"/>
            <a:ext cx="2160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IoT/Edge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25;p25">
            <a:extLst>
              <a:ext uri="{FF2B5EF4-FFF2-40B4-BE49-F238E27FC236}">
                <a16:creationId xmlns:a16="http://schemas.microsoft.com/office/drawing/2014/main" id="{2A308082-02AA-D028-D2F9-94D655A7D3D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61185" y="5461832"/>
            <a:ext cx="688657" cy="23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326;p25">
            <a:extLst>
              <a:ext uri="{FF2B5EF4-FFF2-40B4-BE49-F238E27FC236}">
                <a16:creationId xmlns:a16="http://schemas.microsoft.com/office/drawing/2014/main" id="{F0B121B3-D645-02A2-ADB4-C0F6FA18083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84137" y="5452947"/>
            <a:ext cx="361873" cy="25355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C982722-A7F9-DA3A-61DE-BEFE44B58EF6}"/>
              </a:ext>
            </a:extLst>
          </p:cNvPr>
          <p:cNvSpPr txBox="1"/>
          <p:nvPr/>
        </p:nvSpPr>
        <p:spPr>
          <a:xfrm rot="20886818">
            <a:off x="7867227" y="4333313"/>
            <a:ext cx="423514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OCM</a:t>
            </a:r>
            <a:endParaRPr lang="en-CN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B20DBB-E651-6EEC-E882-D5998E28B4FB}"/>
              </a:ext>
            </a:extLst>
          </p:cNvPr>
          <p:cNvSpPr txBox="1"/>
          <p:nvPr/>
        </p:nvSpPr>
        <p:spPr>
          <a:xfrm>
            <a:off x="7822289" y="4668490"/>
            <a:ext cx="1087157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00" dirty="0"/>
              <a:t>Terraform</a:t>
            </a:r>
            <a:r>
              <a:rPr lang="zh-CN" altLang="en-US" sz="800" dirty="0"/>
              <a:t> </a:t>
            </a:r>
            <a:r>
              <a:rPr lang="en-US" altLang="zh-CN" sz="800" dirty="0"/>
              <a:t>controller</a:t>
            </a:r>
            <a:endParaRPr lang="en-CN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FADC7C-6929-6BEA-44EA-3F9681499050}"/>
              </a:ext>
            </a:extLst>
          </p:cNvPr>
          <p:cNvSpPr txBox="1"/>
          <p:nvPr/>
        </p:nvSpPr>
        <p:spPr>
          <a:xfrm rot="488948">
            <a:off x="7861580" y="4974010"/>
            <a:ext cx="627095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00" dirty="0" err="1"/>
              <a:t>OpenYurt</a:t>
            </a:r>
            <a:endParaRPr lang="en-CN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3F3F90-C1C1-A29D-2356-E3A5F27AD371}"/>
              </a:ext>
            </a:extLst>
          </p:cNvPr>
          <p:cNvSpPr txBox="1"/>
          <p:nvPr/>
        </p:nvSpPr>
        <p:spPr>
          <a:xfrm>
            <a:off x="10635106" y="3856319"/>
            <a:ext cx="526106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00" dirty="0" err="1"/>
              <a:t>FluxCD</a:t>
            </a:r>
            <a:endParaRPr lang="en-CN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11274E-9C98-0545-A3A2-253BC8310212}"/>
              </a:ext>
            </a:extLst>
          </p:cNvPr>
          <p:cNvSpPr txBox="1"/>
          <p:nvPr/>
        </p:nvSpPr>
        <p:spPr>
          <a:xfrm>
            <a:off x="556945" y="6228278"/>
            <a:ext cx="211955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CN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2ABED2-04E8-81D8-B5EC-753950603AE9}"/>
              </a:ext>
            </a:extLst>
          </p:cNvPr>
          <p:cNvSpPr txBox="1"/>
          <p:nvPr/>
        </p:nvSpPr>
        <p:spPr>
          <a:xfrm>
            <a:off x="878152" y="6204727"/>
            <a:ext cx="1069203" cy="205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1000" dirty="0" err="1">
                <a:solidFill>
                  <a:srgbClr val="000000"/>
                </a:solidFill>
                <a:sym typeface="Helvetica Light"/>
              </a:rPr>
              <a:t>KubeVela</a:t>
            </a:r>
            <a:r>
              <a:rPr lang="zh-CN" altLang="en-US" sz="10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CN" sz="1000" dirty="0">
                <a:solidFill>
                  <a:srgbClr val="000000"/>
                </a:solidFill>
                <a:sym typeface="Helvetica Light"/>
              </a:rPr>
              <a:t>Addons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B63886-5F18-AD28-F498-7863EFDD39F8}"/>
              </a:ext>
            </a:extLst>
          </p:cNvPr>
          <p:cNvSpPr txBox="1"/>
          <p:nvPr/>
        </p:nvSpPr>
        <p:spPr>
          <a:xfrm>
            <a:off x="3427912" y="4980788"/>
            <a:ext cx="526106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00" dirty="0" err="1"/>
              <a:t>FluxCD</a:t>
            </a:r>
            <a:endParaRPr lang="en-CN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0A371-3A7B-26B5-DF52-74B3A623FEEE}"/>
              </a:ext>
            </a:extLst>
          </p:cNvPr>
          <p:cNvSpPr txBox="1"/>
          <p:nvPr/>
        </p:nvSpPr>
        <p:spPr>
          <a:xfrm>
            <a:off x="5012836" y="4168382"/>
            <a:ext cx="534121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00" dirty="0" err="1"/>
              <a:t>VelaUX</a:t>
            </a:r>
            <a:endParaRPr lang="en-CN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0E9130-87E9-FEEB-EA66-3B246248FA10}"/>
              </a:ext>
            </a:extLst>
          </p:cNvPr>
          <p:cNvSpPr txBox="1"/>
          <p:nvPr/>
        </p:nvSpPr>
        <p:spPr>
          <a:xfrm>
            <a:off x="7583512" y="1541808"/>
            <a:ext cx="498792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CN" sz="1200" dirty="0">
                <a:hlinkClick r:id="rId10"/>
              </a:rPr>
              <a:t>https://kubevela.io/blog/2021/10/10/kubevela-gitops</a:t>
            </a:r>
            <a:endParaRPr lang="en-CN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4028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D9D2580-D353-5CC0-8009-9CD1E7B04458}"/>
              </a:ext>
            </a:extLst>
          </p:cNvPr>
          <p:cNvSpPr txBox="1"/>
          <p:nvPr/>
        </p:nvSpPr>
        <p:spPr>
          <a:xfrm>
            <a:off x="188846" y="620240"/>
            <a:ext cx="4105611" cy="56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KubeVela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 的社区生态</a:t>
            </a:r>
            <a:endParaRPr lang="en-CN" sz="32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6198F0E3-1A60-CE5D-B674-95FD5C62E6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>
            <a:off x="5770574" y="1925031"/>
            <a:ext cx="3060617" cy="14878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Cloud-Native Apps With Open Application Model (OAM) And KubeVela - YouTube">
            <a:extLst>
              <a:ext uri="{FF2B5EF4-FFF2-40B4-BE49-F238E27FC236}">
                <a16:creationId xmlns:a16="http://schemas.microsoft.com/office/drawing/2014/main" id="{D591A4A7-179E-2CE8-5E6A-4CAEF293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73" y="-45655"/>
            <a:ext cx="3060000" cy="1721251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欢迎参与KubeVela 官方文档翻译活动_Kubernetes中文社区">
            <a:extLst>
              <a:ext uri="{FF2B5EF4-FFF2-40B4-BE49-F238E27FC236}">
                <a16:creationId xmlns:a16="http://schemas.microsoft.com/office/drawing/2014/main" id="{B9DA18C9-C63D-1000-64AC-907D2E1E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73" y="5632949"/>
            <a:ext cx="3060000" cy="1302201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Zero Pain Microservice Development and Deployment with Dapr and KubeVela -  Hongchao Deng, Alibaba - YouTube">
            <a:extLst>
              <a:ext uri="{FF2B5EF4-FFF2-40B4-BE49-F238E27FC236}">
                <a16:creationId xmlns:a16="http://schemas.microsoft.com/office/drawing/2014/main" id="{8577178B-A632-3BE4-415D-0922E3F14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73" y="3662264"/>
            <a:ext cx="3060000" cy="1721251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KubeMeet｜聊聊新锐开源项目与云原生新的价值聚焦点_应用">
            <a:extLst>
              <a:ext uri="{FF2B5EF4-FFF2-40B4-BE49-F238E27FC236}">
                <a16:creationId xmlns:a16="http://schemas.microsoft.com/office/drawing/2014/main" id="{D7FA891F-6A2C-9B60-9B9F-49DA59E9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85" y="1119781"/>
            <a:ext cx="3060617" cy="1813699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KubeVela阿里巴巴新一代易用可扩展的应用交付管理引擎_阿里,管理,交付,引擎,运维_CIO之家">
            <a:extLst>
              <a:ext uri="{FF2B5EF4-FFF2-40B4-BE49-F238E27FC236}">
                <a16:creationId xmlns:a16="http://schemas.microsoft.com/office/drawing/2014/main" id="{13E83102-1720-D6E0-230B-93CCD87D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83" y="5298707"/>
            <a:ext cx="3503439" cy="1970684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KubeMeet 杭州站回顾】阿里巴巴、携程、第四范式是如何应对云原生应用管理挑战的-阿里云开发者社区">
            <a:extLst>
              <a:ext uri="{FF2B5EF4-FFF2-40B4-BE49-F238E27FC236}">
                <a16:creationId xmlns:a16="http://schemas.microsoft.com/office/drawing/2014/main" id="{953A4556-4A1C-FBE1-2D19-DA8F3B60C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383" y="3178162"/>
            <a:ext cx="3060000" cy="1875863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6">
            <a:extLst>
              <a:ext uri="{FF2B5EF4-FFF2-40B4-BE49-F238E27FC236}">
                <a16:creationId xmlns:a16="http://schemas.microsoft.com/office/drawing/2014/main" id="{07FCD0C7-CEBD-360B-3227-EAEF00237DD4}"/>
              </a:ext>
            </a:extLst>
          </p:cNvPr>
          <p:cNvSpPr txBox="1"/>
          <p:nvPr/>
        </p:nvSpPr>
        <p:spPr>
          <a:xfrm>
            <a:off x="92125" y="3149498"/>
            <a:ext cx="5842144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100" b="0">
                <a:solidFill>
                  <a:schemeClr val="bg2">
                    <a:lumMod val="25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defRPr>
            </a:lvl1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超过 </a:t>
            </a:r>
            <a:r>
              <a:rPr lang="en-US" altLang="zh-CN" sz="2400" dirty="0"/>
              <a:t>300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家海内外企业采纳</a:t>
            </a:r>
            <a:endParaRPr lang="en-US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超过 </a:t>
            </a:r>
            <a:r>
              <a:rPr lang="en-US" altLang="zh-CN" sz="2400" dirty="0"/>
              <a:t>330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2400" dirty="0"/>
              <a:t>万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次镜像下载</a:t>
            </a:r>
            <a:endParaRPr lang="en-US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超过 </a:t>
            </a:r>
            <a:r>
              <a:rPr lang="en-US" altLang="zh-CN" sz="2400" dirty="0"/>
              <a:t>4400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个 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Star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超过 </a:t>
            </a:r>
            <a:r>
              <a:rPr lang="en-US" altLang="zh-CN" sz="2400" dirty="0"/>
              <a:t>4000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个 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和 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超过 </a:t>
            </a:r>
            <a:r>
              <a:rPr lang="en-US" altLang="zh-CN" sz="2400" dirty="0"/>
              <a:t>300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位贡献者</a:t>
            </a:r>
            <a:endParaRPr lang="en-US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超过 </a:t>
            </a:r>
            <a:r>
              <a:rPr lang="en-US" altLang="zh-CN" sz="2400" dirty="0"/>
              <a:t>50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位社区 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Member,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Maintainer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从代码、文档到会议的</a:t>
            </a:r>
            <a:r>
              <a:rPr lang="zh-CN" altLang="en-US" sz="2400" dirty="0"/>
              <a:t>中英双语国际化社群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，超过 </a:t>
            </a:r>
            <a:r>
              <a:rPr lang="en-US" altLang="zh-CN" sz="2400" dirty="0"/>
              <a:t>5000</a:t>
            </a:r>
            <a:r>
              <a:rPr lang="zh-CN" altLang="en-US" sz="2400" dirty="0"/>
              <a:t> 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位社群成员</a:t>
            </a:r>
            <a:endParaRPr lang="en-US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A405B5-B0EA-B3FA-6914-EDFCCD07D782}"/>
              </a:ext>
            </a:extLst>
          </p:cNvPr>
          <p:cNvSpPr/>
          <p:nvPr/>
        </p:nvSpPr>
        <p:spPr>
          <a:xfrm>
            <a:off x="-695299" y="2230207"/>
            <a:ext cx="640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19116" lvl="1" indent="-423312"/>
            <a:r>
              <a:rPr kumimoji="1"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2022</a:t>
            </a:r>
            <a:r>
              <a:rPr kumimoji="1"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年度 </a:t>
            </a:r>
            <a:r>
              <a:rPr kumimoji="1" lang="en-US" altLang="zh-CN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CNCF</a:t>
            </a:r>
            <a:r>
              <a:rPr kumimoji="1"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全球活跃项目排名第 </a:t>
            </a:r>
            <a:r>
              <a:rPr kumimoji="1" lang="en-US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25</a:t>
            </a:r>
            <a:r>
              <a:rPr kumimoji="1"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位，中国第 </a:t>
            </a:r>
            <a:r>
              <a:rPr kumimoji="1" lang="en-US" altLang="zh-CN" sz="1600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3</a:t>
            </a:r>
            <a:r>
              <a:rPr kumimoji="1" lang="zh-CN" altLang="en-US" sz="16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 位。</a:t>
            </a:r>
            <a:endParaRPr kumimoji="1" lang="en-US" altLang="zh-CN" sz="16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pic>
        <p:nvPicPr>
          <p:cNvPr id="13" name="图片 6">
            <a:extLst>
              <a:ext uri="{FF2B5EF4-FFF2-40B4-BE49-F238E27FC236}">
                <a16:creationId xmlns:a16="http://schemas.microsoft.com/office/drawing/2014/main" id="{2AF30D08-4A04-4915-7C29-1B60A1E26C2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3000"/>
          </a:blip>
          <a:stretch>
            <a:fillRect/>
          </a:stretch>
        </p:blipFill>
        <p:spPr>
          <a:xfrm>
            <a:off x="9132000" y="-452455"/>
            <a:ext cx="3060000" cy="134418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CE23DE-548E-B4FB-5B9F-B43223B2E01B}"/>
              </a:ext>
            </a:extLst>
          </p:cNvPr>
          <p:cNvSpPr/>
          <p:nvPr/>
        </p:nvSpPr>
        <p:spPr>
          <a:xfrm>
            <a:off x="-16197" y="1572435"/>
            <a:ext cx="47766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19116" lvl="1" indent="-423312"/>
            <a:r>
              <a:rPr lang="en-US" sz="1600" u="sng" dirty="0">
                <a:solidFill>
                  <a:schemeClr val="hlin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13"/>
              </a:rPr>
              <a:t>https://github.com/kubevela/kubevela</a:t>
            </a:r>
            <a:endParaRPr lang="en-US" sz="1600" u="sng" dirty="0">
              <a:solidFill>
                <a:schemeClr val="hlin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42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375" y="49939"/>
            <a:ext cx="2667635" cy="1079500"/>
          </a:xfrm>
          <a:prstGeom prst="rect">
            <a:avLst/>
          </a:prstGeom>
        </p:spPr>
      </p:pic>
      <p:sp>
        <p:nvSpPr>
          <p:cNvPr id="2" name="圆角矩形 47">
            <a:extLst>
              <a:ext uri="{FF2B5EF4-FFF2-40B4-BE49-F238E27FC236}">
                <a16:creationId xmlns:a16="http://schemas.microsoft.com/office/drawing/2014/main" id="{592FD2BD-87C3-BCA8-C579-0B2F8A2F6375}"/>
              </a:ext>
            </a:extLst>
          </p:cNvPr>
          <p:cNvSpPr/>
          <p:nvPr/>
        </p:nvSpPr>
        <p:spPr>
          <a:xfrm flipH="1">
            <a:off x="8371942" y="1946822"/>
            <a:ext cx="1208348" cy="4273734"/>
          </a:xfrm>
          <a:prstGeom prst="roundRect">
            <a:avLst>
              <a:gd name="adj" fmla="val 128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127000" dist="12700" rotWithShape="0">
              <a:srgbClr val="000000">
                <a:alpha val="47150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endParaRPr lang="en-GB" altLang="zh-CN" sz="1200" b="1" dirty="0"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3" name="圆角矩形 47">
            <a:extLst>
              <a:ext uri="{FF2B5EF4-FFF2-40B4-BE49-F238E27FC236}">
                <a16:creationId xmlns:a16="http://schemas.microsoft.com/office/drawing/2014/main" id="{F18EDB40-020F-9E6F-FF53-945D5CE70AA7}"/>
              </a:ext>
            </a:extLst>
          </p:cNvPr>
          <p:cNvSpPr/>
          <p:nvPr/>
        </p:nvSpPr>
        <p:spPr>
          <a:xfrm>
            <a:off x="2124630" y="2868844"/>
            <a:ext cx="6042058" cy="1189569"/>
          </a:xfrm>
          <a:prstGeom prst="roundRect">
            <a:avLst>
              <a:gd name="adj" fmla="val 128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endParaRPr lang="en-GB" altLang="zh-CN" sz="1200" b="1" dirty="0"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4" name="圆角矩形 47">
            <a:extLst>
              <a:ext uri="{FF2B5EF4-FFF2-40B4-BE49-F238E27FC236}">
                <a16:creationId xmlns:a16="http://schemas.microsoft.com/office/drawing/2014/main" id="{0CAD726B-8BEF-31CA-1EF0-08EC38F0CD33}"/>
              </a:ext>
            </a:extLst>
          </p:cNvPr>
          <p:cNvSpPr/>
          <p:nvPr/>
        </p:nvSpPr>
        <p:spPr>
          <a:xfrm>
            <a:off x="2193539" y="2998349"/>
            <a:ext cx="1392939" cy="342000"/>
          </a:xfrm>
          <a:prstGeom prst="roundRect">
            <a:avLst>
              <a:gd name="adj" fmla="val 2676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GB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Deployment</a:t>
            </a:r>
            <a:r>
              <a:rPr lang="zh-CN" altLang="en-US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as</a:t>
            </a:r>
            <a:r>
              <a:rPr lang="zh-CN" altLang="en-US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Code</a:t>
            </a:r>
            <a:endParaRPr lang="en-GB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6" name="圆角矩形 47">
            <a:extLst>
              <a:ext uri="{FF2B5EF4-FFF2-40B4-BE49-F238E27FC236}">
                <a16:creationId xmlns:a16="http://schemas.microsoft.com/office/drawing/2014/main" id="{2CEA1955-CDA0-1DFC-3410-D60ED8A1F360}"/>
              </a:ext>
            </a:extLst>
          </p:cNvPr>
          <p:cNvSpPr/>
          <p:nvPr/>
        </p:nvSpPr>
        <p:spPr>
          <a:xfrm>
            <a:off x="3655619" y="2999950"/>
            <a:ext cx="994742" cy="342000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US" altLang="zh-CN" sz="1000" b="1" dirty="0" err="1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Workflow</a:t>
            </a:r>
            <a:endParaRPr lang="en-US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7" name="圆角矩形 47">
            <a:extLst>
              <a:ext uri="{FF2B5EF4-FFF2-40B4-BE49-F238E27FC236}">
                <a16:creationId xmlns:a16="http://schemas.microsoft.com/office/drawing/2014/main" id="{694002A6-DDE6-7333-6797-529A30B68DA2}"/>
              </a:ext>
            </a:extLst>
          </p:cNvPr>
          <p:cNvSpPr/>
          <p:nvPr/>
        </p:nvSpPr>
        <p:spPr>
          <a:xfrm>
            <a:off x="7195504" y="2998349"/>
            <a:ext cx="834957" cy="342000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Security</a:t>
            </a:r>
            <a:endParaRPr lang="en-GB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8" name="圆角矩形 47">
            <a:extLst>
              <a:ext uri="{FF2B5EF4-FFF2-40B4-BE49-F238E27FC236}">
                <a16:creationId xmlns:a16="http://schemas.microsoft.com/office/drawing/2014/main" id="{1D8228A2-A0F2-7F8B-BC26-4B78B99F6623}"/>
              </a:ext>
            </a:extLst>
          </p:cNvPr>
          <p:cNvSpPr/>
          <p:nvPr/>
        </p:nvSpPr>
        <p:spPr>
          <a:xfrm>
            <a:off x="4744181" y="2998349"/>
            <a:ext cx="1282632" cy="342000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Across Clusters Delivery</a:t>
            </a:r>
            <a:endParaRPr lang="en-GB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9" name="圆角矩形 47">
            <a:extLst>
              <a:ext uri="{FF2B5EF4-FFF2-40B4-BE49-F238E27FC236}">
                <a16:creationId xmlns:a16="http://schemas.microsoft.com/office/drawing/2014/main" id="{9E539A1E-AC91-0BD6-77B5-1B72319190A8}"/>
              </a:ext>
            </a:extLst>
          </p:cNvPr>
          <p:cNvSpPr/>
          <p:nvPr/>
        </p:nvSpPr>
        <p:spPr>
          <a:xfrm>
            <a:off x="6115567" y="2998349"/>
            <a:ext cx="986117" cy="342000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Observability</a:t>
            </a:r>
            <a:endParaRPr lang="en-GB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3F672160-CED8-1BDD-8053-9ACDF069BD32}"/>
              </a:ext>
            </a:extLst>
          </p:cNvPr>
          <p:cNvSpPr/>
          <p:nvPr/>
        </p:nvSpPr>
        <p:spPr>
          <a:xfrm>
            <a:off x="922996" y="3309421"/>
            <a:ext cx="803363" cy="3367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VelaD</a:t>
            </a:r>
            <a:endParaRPr kumimoji="1" lang="en-US" altLang="zh-CN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47">
            <a:extLst>
              <a:ext uri="{FF2B5EF4-FFF2-40B4-BE49-F238E27FC236}">
                <a16:creationId xmlns:a16="http://schemas.microsoft.com/office/drawing/2014/main" id="{13CAD0C8-8971-5D9A-9B59-251E2B297CE5}"/>
              </a:ext>
            </a:extLst>
          </p:cNvPr>
          <p:cNvSpPr/>
          <p:nvPr/>
        </p:nvSpPr>
        <p:spPr>
          <a:xfrm>
            <a:off x="2194384" y="3580232"/>
            <a:ext cx="5836076" cy="295006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noFill/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US" altLang="zh-CN" sz="12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KubeVela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Control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Plane</a:t>
            </a:r>
            <a:endParaRPr lang="en-GB" altLang="zh-CN" sz="12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12" name="圆角矩形 47">
            <a:extLst>
              <a:ext uri="{FF2B5EF4-FFF2-40B4-BE49-F238E27FC236}">
                <a16:creationId xmlns:a16="http://schemas.microsoft.com/office/drawing/2014/main" id="{5FC0A167-A632-2D9D-E828-D4DA5B534056}"/>
              </a:ext>
            </a:extLst>
          </p:cNvPr>
          <p:cNvSpPr/>
          <p:nvPr/>
        </p:nvSpPr>
        <p:spPr>
          <a:xfrm>
            <a:off x="2114232" y="4413911"/>
            <a:ext cx="1530362" cy="415499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0000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Cloud</a:t>
            </a:r>
            <a:r>
              <a:rPr lang="zh-CN" altLang="en-US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Providers</a:t>
            </a:r>
          </a:p>
        </p:txBody>
      </p:sp>
      <p:sp>
        <p:nvSpPr>
          <p:cNvPr id="13" name="圆角矩形 47">
            <a:extLst>
              <a:ext uri="{FF2B5EF4-FFF2-40B4-BE49-F238E27FC236}">
                <a16:creationId xmlns:a16="http://schemas.microsoft.com/office/drawing/2014/main" id="{BD5C0217-EB65-2DB6-CB0E-23822519E62E}"/>
              </a:ext>
            </a:extLst>
          </p:cNvPr>
          <p:cNvSpPr/>
          <p:nvPr/>
        </p:nvSpPr>
        <p:spPr>
          <a:xfrm>
            <a:off x="3894988" y="4422934"/>
            <a:ext cx="2412816" cy="415499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0000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/>
            </a:pPr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Helvetica Neue"/>
              </a:rPr>
              <a:t>Multi</a:t>
            </a:r>
            <a:r>
              <a:rPr lang="zh-CN" altLang="en-US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Helvetica Neue"/>
              </a:rPr>
              <a:t>Kubernetes Clusters</a:t>
            </a:r>
            <a:endParaRPr lang="en-GB" altLang="zh-CN" sz="1200" b="1" dirty="0"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14" name="箭头">
            <a:extLst>
              <a:ext uri="{FF2B5EF4-FFF2-40B4-BE49-F238E27FC236}">
                <a16:creationId xmlns:a16="http://schemas.microsoft.com/office/drawing/2014/main" id="{12B021D6-9882-7326-5B3B-FE94C72055FE}"/>
              </a:ext>
            </a:extLst>
          </p:cNvPr>
          <p:cNvSpPr/>
          <p:nvPr/>
        </p:nvSpPr>
        <p:spPr>
          <a:xfrm rot="16200000" flipH="1">
            <a:off x="5518446" y="2295811"/>
            <a:ext cx="122610" cy="844437"/>
          </a:xfrm>
          <a:prstGeom prst="rightArrow">
            <a:avLst>
              <a:gd name="adj1" fmla="val 69568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5" name="圆角矩形 47">
            <a:extLst>
              <a:ext uri="{FF2B5EF4-FFF2-40B4-BE49-F238E27FC236}">
                <a16:creationId xmlns:a16="http://schemas.microsoft.com/office/drawing/2014/main" id="{A2BD8778-4DAC-AE7B-4246-BF96720BF279}"/>
              </a:ext>
            </a:extLst>
          </p:cNvPr>
          <p:cNvSpPr/>
          <p:nvPr/>
        </p:nvSpPr>
        <p:spPr>
          <a:xfrm>
            <a:off x="6558199" y="4422934"/>
            <a:ext cx="1458022" cy="415499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0000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/>
            </a:pPr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Helvetica Neue"/>
              </a:rPr>
              <a:t>IoT/Edge</a:t>
            </a:r>
            <a:endParaRPr lang="en-GB" altLang="zh-CN" sz="1200" b="1" dirty="0"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A8EF0E83-F450-60CF-DADF-85F43235F5E6}"/>
              </a:ext>
            </a:extLst>
          </p:cNvPr>
          <p:cNvSpPr/>
          <p:nvPr/>
        </p:nvSpPr>
        <p:spPr>
          <a:xfrm>
            <a:off x="4992464" y="1907922"/>
            <a:ext cx="1121633" cy="705075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VelaUX</a:t>
            </a:r>
            <a:endParaRPr lang="en-US" altLang="zh-CN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(UI Console)</a:t>
            </a: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C8325D96-56F0-E557-7598-A6213ECC2167}"/>
              </a:ext>
            </a:extLst>
          </p:cNvPr>
          <p:cNvSpPr/>
          <p:nvPr/>
        </p:nvSpPr>
        <p:spPr>
          <a:xfrm>
            <a:off x="8367736" y="1588383"/>
            <a:ext cx="1251148" cy="40305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0B050"/>
              </a:gs>
            </a:gsLst>
            <a:lin ang="10800000"/>
          </a:gradFill>
          <a:ln w="12700">
            <a:miter lim="400000"/>
          </a:ln>
          <a:effectLst>
            <a:outerShdw blurRad="50800" dist="50800" dir="5400000" sx="84676" sy="84676" algn="ctr" rotWithShape="0">
              <a:srgbClr val="000000">
                <a:alpha val="25924"/>
              </a:srgbClr>
            </a:outerShdw>
          </a:effectLst>
        </p:spPr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Addons</a:t>
            </a:r>
          </a:p>
        </p:txBody>
      </p:sp>
      <p:sp>
        <p:nvSpPr>
          <p:cNvPr id="18" name="箭头">
            <a:extLst>
              <a:ext uri="{FF2B5EF4-FFF2-40B4-BE49-F238E27FC236}">
                <a16:creationId xmlns:a16="http://schemas.microsoft.com/office/drawing/2014/main" id="{59773DBE-DF10-3B42-E5F7-D507F0660EAF}"/>
              </a:ext>
            </a:extLst>
          </p:cNvPr>
          <p:cNvSpPr/>
          <p:nvPr/>
        </p:nvSpPr>
        <p:spPr>
          <a:xfrm flipH="1">
            <a:off x="8208579" y="3185282"/>
            <a:ext cx="176287" cy="868506"/>
          </a:xfrm>
          <a:prstGeom prst="rightArrow">
            <a:avLst>
              <a:gd name="adj1" fmla="val 65857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99CBD0B-17E8-98BE-E3D2-BAD3B3F14473}"/>
              </a:ext>
            </a:extLst>
          </p:cNvPr>
          <p:cNvSpPr/>
          <p:nvPr/>
        </p:nvSpPr>
        <p:spPr>
          <a:xfrm rot="16200000">
            <a:off x="5065080" y="558441"/>
            <a:ext cx="128859" cy="5801903"/>
          </a:xfrm>
          <a:prstGeom prst="leftBrace">
            <a:avLst/>
          </a:prstGeom>
          <a:ln w="2222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7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FFB0534-5B0F-C9C1-5E27-2A34837CD108}"/>
              </a:ext>
            </a:extLst>
          </p:cNvPr>
          <p:cNvCxnSpPr>
            <a:cxnSpLocks/>
            <a:stCxn id="32" idx="1"/>
            <a:endCxn id="16" idx="3"/>
          </p:cNvCxnSpPr>
          <p:nvPr/>
        </p:nvCxnSpPr>
        <p:spPr>
          <a:xfrm rot="10800000" flipV="1">
            <a:off x="6114097" y="2196465"/>
            <a:ext cx="2320156" cy="63995"/>
          </a:xfrm>
          <a:prstGeom prst="curvedConnector3">
            <a:avLst>
              <a:gd name="adj1" fmla="val 50000"/>
            </a:avLst>
          </a:prstGeom>
          <a:ln w="3175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">
            <a:extLst>
              <a:ext uri="{FF2B5EF4-FFF2-40B4-BE49-F238E27FC236}">
                <a16:creationId xmlns:a16="http://schemas.microsoft.com/office/drawing/2014/main" id="{9219D301-6F2D-E4BA-0405-78D93AC24846}"/>
              </a:ext>
            </a:extLst>
          </p:cNvPr>
          <p:cNvSpPr/>
          <p:nvPr/>
        </p:nvSpPr>
        <p:spPr>
          <a:xfrm>
            <a:off x="3544812" y="1907573"/>
            <a:ext cx="1121633" cy="705075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Vela CLI</a:t>
            </a:r>
          </a:p>
        </p:txBody>
      </p:sp>
      <p:sp>
        <p:nvSpPr>
          <p:cNvPr id="22" name="箭头">
            <a:extLst>
              <a:ext uri="{FF2B5EF4-FFF2-40B4-BE49-F238E27FC236}">
                <a16:creationId xmlns:a16="http://schemas.microsoft.com/office/drawing/2014/main" id="{60E42B16-2189-7583-7A17-A10771CB87A0}"/>
              </a:ext>
            </a:extLst>
          </p:cNvPr>
          <p:cNvSpPr/>
          <p:nvPr/>
        </p:nvSpPr>
        <p:spPr>
          <a:xfrm rot="16200000" flipH="1">
            <a:off x="4044322" y="2312042"/>
            <a:ext cx="122610" cy="844437"/>
          </a:xfrm>
          <a:prstGeom prst="rightArrow">
            <a:avLst>
              <a:gd name="adj1" fmla="val 69568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F96F0592-86E5-21AD-60F5-142B94E30A4B}"/>
              </a:ext>
            </a:extLst>
          </p:cNvPr>
          <p:cNvSpPr/>
          <p:nvPr/>
        </p:nvSpPr>
        <p:spPr>
          <a:xfrm>
            <a:off x="6596999" y="1907573"/>
            <a:ext cx="1121633" cy="705075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GitOps</a:t>
            </a:r>
            <a:endParaRPr lang="en-US" altLang="zh-CN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4" name="箭头">
            <a:extLst>
              <a:ext uri="{FF2B5EF4-FFF2-40B4-BE49-F238E27FC236}">
                <a16:creationId xmlns:a16="http://schemas.microsoft.com/office/drawing/2014/main" id="{CE2D35AE-89EC-38FB-C4FE-F6CD0457E82A}"/>
              </a:ext>
            </a:extLst>
          </p:cNvPr>
          <p:cNvSpPr/>
          <p:nvPr/>
        </p:nvSpPr>
        <p:spPr>
          <a:xfrm rot="16200000" flipH="1">
            <a:off x="7096509" y="2312042"/>
            <a:ext cx="122610" cy="844437"/>
          </a:xfrm>
          <a:prstGeom prst="rightArrow">
            <a:avLst>
              <a:gd name="adj1" fmla="val 69568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F227C9F8-7BA9-FAF4-6AD7-49C583AD9615}"/>
              </a:ext>
            </a:extLst>
          </p:cNvPr>
          <p:cNvSpPr/>
          <p:nvPr/>
        </p:nvSpPr>
        <p:spPr>
          <a:xfrm>
            <a:off x="2158567" y="1907573"/>
            <a:ext cx="1121633" cy="705075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API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(K8s</a:t>
            </a:r>
            <a:r>
              <a:rPr lang="zh-CN" alt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CRD)</a:t>
            </a:r>
          </a:p>
        </p:txBody>
      </p:sp>
      <p:sp>
        <p:nvSpPr>
          <p:cNvPr id="26" name="箭头">
            <a:extLst>
              <a:ext uri="{FF2B5EF4-FFF2-40B4-BE49-F238E27FC236}">
                <a16:creationId xmlns:a16="http://schemas.microsoft.com/office/drawing/2014/main" id="{7996F7B4-E99F-5BA9-11A6-1A3C275A8D28}"/>
              </a:ext>
            </a:extLst>
          </p:cNvPr>
          <p:cNvSpPr/>
          <p:nvPr/>
        </p:nvSpPr>
        <p:spPr>
          <a:xfrm rot="16200000" flipH="1">
            <a:off x="2658077" y="2312042"/>
            <a:ext cx="122610" cy="844437"/>
          </a:xfrm>
          <a:prstGeom prst="rightArrow">
            <a:avLst>
              <a:gd name="adj1" fmla="val 69568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2C91A44-679C-A84D-04CF-60CE453CEE18}"/>
              </a:ext>
            </a:extLst>
          </p:cNvPr>
          <p:cNvSpPr/>
          <p:nvPr/>
        </p:nvSpPr>
        <p:spPr>
          <a:xfrm>
            <a:off x="1822992" y="2914807"/>
            <a:ext cx="207818" cy="11436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5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448E1-B5E0-E4D4-3843-32527D2D2E17}"/>
              </a:ext>
            </a:extLst>
          </p:cNvPr>
          <p:cNvSpPr txBox="1"/>
          <p:nvPr/>
        </p:nvSpPr>
        <p:spPr>
          <a:xfrm>
            <a:off x="8921313" y="6408153"/>
            <a:ext cx="3338421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hlinkClick r:id="rId5"/>
              </a:rPr>
              <a:t>https://github.com/kubevela/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9" name="Curved Connector 129">
            <a:extLst>
              <a:ext uri="{FF2B5EF4-FFF2-40B4-BE49-F238E27FC236}">
                <a16:creationId xmlns:a16="http://schemas.microsoft.com/office/drawing/2014/main" id="{6586EA34-0963-AD01-1630-4C4AB9A97AB2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 rot="5400000">
            <a:off x="4942563" y="4031700"/>
            <a:ext cx="326322" cy="13397"/>
          </a:xfrm>
          <a:prstGeom prst="curvedConnector3">
            <a:avLst>
              <a:gd name="adj1" fmla="val 50000"/>
            </a:avLst>
          </a:prstGeom>
          <a:ln w="3175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47">
            <a:extLst>
              <a:ext uri="{FF2B5EF4-FFF2-40B4-BE49-F238E27FC236}">
                <a16:creationId xmlns:a16="http://schemas.microsoft.com/office/drawing/2014/main" id="{C0E51705-38BC-B270-116C-0FA3EC86614D}"/>
              </a:ext>
            </a:extLst>
          </p:cNvPr>
          <p:cNvSpPr/>
          <p:nvPr/>
        </p:nvSpPr>
        <p:spPr>
          <a:xfrm>
            <a:off x="4466491" y="4201560"/>
            <a:ext cx="1265069" cy="218167"/>
          </a:xfrm>
          <a:prstGeom prst="roundRect">
            <a:avLst>
              <a:gd name="adj" fmla="val 128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Cluster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Gateway</a:t>
            </a:r>
            <a:endParaRPr kumimoji="1" lang="en-GB" altLang="zh-CN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31" name="圆角矩形 47">
            <a:extLst>
              <a:ext uri="{FF2B5EF4-FFF2-40B4-BE49-F238E27FC236}">
                <a16:creationId xmlns:a16="http://schemas.microsoft.com/office/drawing/2014/main" id="{DE05A3B8-EB66-E7BA-C6E8-59A6E504273B}"/>
              </a:ext>
            </a:extLst>
          </p:cNvPr>
          <p:cNvSpPr/>
          <p:nvPr/>
        </p:nvSpPr>
        <p:spPr>
          <a:xfrm>
            <a:off x="2281585" y="4191724"/>
            <a:ext cx="1265069" cy="218167"/>
          </a:xfrm>
          <a:prstGeom prst="roundRect">
            <a:avLst>
              <a:gd name="adj" fmla="val 128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Terraform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Controller</a:t>
            </a:r>
            <a:endParaRPr kumimoji="1" lang="en-GB" altLang="zh-CN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32" name="圆角矩形 159">
            <a:extLst>
              <a:ext uri="{FF2B5EF4-FFF2-40B4-BE49-F238E27FC236}">
                <a16:creationId xmlns:a16="http://schemas.microsoft.com/office/drawing/2014/main" id="{68F0F164-5859-0465-48F9-3EBA045870B3}"/>
              </a:ext>
            </a:extLst>
          </p:cNvPr>
          <p:cNvSpPr/>
          <p:nvPr/>
        </p:nvSpPr>
        <p:spPr>
          <a:xfrm>
            <a:off x="8434252" y="2061883"/>
            <a:ext cx="974122" cy="2691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圆角矩形 159">
            <a:extLst>
              <a:ext uri="{FF2B5EF4-FFF2-40B4-BE49-F238E27FC236}">
                <a16:creationId xmlns:a16="http://schemas.microsoft.com/office/drawing/2014/main" id="{45070AAC-9EAA-28EB-7467-1E028631297A}"/>
              </a:ext>
            </a:extLst>
          </p:cNvPr>
          <p:cNvSpPr/>
          <p:nvPr/>
        </p:nvSpPr>
        <p:spPr>
          <a:xfrm>
            <a:off x="8434252" y="2376688"/>
            <a:ext cx="978750" cy="280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Prism</a:t>
            </a:r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圆角矩形 159">
            <a:extLst>
              <a:ext uri="{FF2B5EF4-FFF2-40B4-BE49-F238E27FC236}">
                <a16:creationId xmlns:a16="http://schemas.microsoft.com/office/drawing/2014/main" id="{7F879657-DCF8-C595-692F-1A0D7C00CC5D}"/>
              </a:ext>
            </a:extLst>
          </p:cNvPr>
          <p:cNvSpPr/>
          <p:nvPr/>
        </p:nvSpPr>
        <p:spPr>
          <a:xfrm>
            <a:off x="8434252" y="2710881"/>
            <a:ext cx="974122" cy="26875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圆角矩形 159">
            <a:extLst>
              <a:ext uri="{FF2B5EF4-FFF2-40B4-BE49-F238E27FC236}">
                <a16:creationId xmlns:a16="http://schemas.microsoft.com/office/drawing/2014/main" id="{6D77F156-7CE7-CBB7-34E8-29C255F23D48}"/>
              </a:ext>
            </a:extLst>
          </p:cNvPr>
          <p:cNvSpPr/>
          <p:nvPr/>
        </p:nvSpPr>
        <p:spPr>
          <a:xfrm>
            <a:off x="8448314" y="3043322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图片 117">
            <a:extLst>
              <a:ext uri="{FF2B5EF4-FFF2-40B4-BE49-F238E27FC236}">
                <a16:creationId xmlns:a16="http://schemas.microsoft.com/office/drawing/2014/main" id="{BB8736FE-4C73-16E6-ED3B-1FAB20CAB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44" y="3064579"/>
            <a:ext cx="527802" cy="244842"/>
          </a:xfrm>
          <a:prstGeom prst="rect">
            <a:avLst/>
          </a:prstGeom>
        </p:spPr>
      </p:pic>
      <p:sp>
        <p:nvSpPr>
          <p:cNvPr id="37" name="圆角矩形 159">
            <a:extLst>
              <a:ext uri="{FF2B5EF4-FFF2-40B4-BE49-F238E27FC236}">
                <a16:creationId xmlns:a16="http://schemas.microsoft.com/office/drawing/2014/main" id="{35C24698-86F1-FE5B-0A95-9F21435BC71D}"/>
              </a:ext>
            </a:extLst>
          </p:cNvPr>
          <p:cNvSpPr/>
          <p:nvPr/>
        </p:nvSpPr>
        <p:spPr>
          <a:xfrm>
            <a:off x="8452143" y="3389979"/>
            <a:ext cx="981907" cy="2870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图片 118">
            <a:extLst>
              <a:ext uri="{FF2B5EF4-FFF2-40B4-BE49-F238E27FC236}">
                <a16:creationId xmlns:a16="http://schemas.microsoft.com/office/drawing/2014/main" id="{08F3BE70-7609-DE48-9BB1-CE91DC763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619" y="3403044"/>
            <a:ext cx="455710" cy="234760"/>
          </a:xfrm>
          <a:prstGeom prst="rect">
            <a:avLst/>
          </a:prstGeom>
        </p:spPr>
      </p:pic>
      <p:sp>
        <p:nvSpPr>
          <p:cNvPr id="39" name="圆角矩形 159">
            <a:extLst>
              <a:ext uri="{FF2B5EF4-FFF2-40B4-BE49-F238E27FC236}">
                <a16:creationId xmlns:a16="http://schemas.microsoft.com/office/drawing/2014/main" id="{B593F3B9-6FD6-4FAD-C093-3EDB633563B4}"/>
              </a:ext>
            </a:extLst>
          </p:cNvPr>
          <p:cNvSpPr/>
          <p:nvPr/>
        </p:nvSpPr>
        <p:spPr>
          <a:xfrm>
            <a:off x="8449664" y="3765104"/>
            <a:ext cx="981907" cy="2870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图片 169">
            <a:extLst>
              <a:ext uri="{FF2B5EF4-FFF2-40B4-BE49-F238E27FC236}">
                <a16:creationId xmlns:a16="http://schemas.microsoft.com/office/drawing/2014/main" id="{C7D5E8AB-9E7D-A15B-5AF7-797506DA3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1125" y="3794324"/>
            <a:ext cx="841883" cy="215061"/>
          </a:xfrm>
          <a:prstGeom prst="rect">
            <a:avLst/>
          </a:prstGeom>
        </p:spPr>
      </p:pic>
      <p:sp>
        <p:nvSpPr>
          <p:cNvPr id="41" name="圆角矩形 159">
            <a:extLst>
              <a:ext uri="{FF2B5EF4-FFF2-40B4-BE49-F238E27FC236}">
                <a16:creationId xmlns:a16="http://schemas.microsoft.com/office/drawing/2014/main" id="{CFC0AC86-2466-40D6-FDBA-CCDA6B3E3C9F}"/>
              </a:ext>
            </a:extLst>
          </p:cNvPr>
          <p:cNvSpPr/>
          <p:nvPr/>
        </p:nvSpPr>
        <p:spPr>
          <a:xfrm>
            <a:off x="8453752" y="4129737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图片 171">
            <a:extLst>
              <a:ext uri="{FF2B5EF4-FFF2-40B4-BE49-F238E27FC236}">
                <a16:creationId xmlns:a16="http://schemas.microsoft.com/office/drawing/2014/main" id="{52126900-037E-AA97-AA6D-4779D35A2A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9303" y="4158400"/>
            <a:ext cx="310382" cy="228131"/>
          </a:xfrm>
          <a:prstGeom prst="rect">
            <a:avLst/>
          </a:prstGeom>
        </p:spPr>
      </p:pic>
      <p:sp>
        <p:nvSpPr>
          <p:cNvPr id="43" name="圆角矩形 159">
            <a:extLst>
              <a:ext uri="{FF2B5EF4-FFF2-40B4-BE49-F238E27FC236}">
                <a16:creationId xmlns:a16="http://schemas.microsoft.com/office/drawing/2014/main" id="{2C70480B-08E1-1066-1B2A-4F030F4C31C7}"/>
              </a:ext>
            </a:extLst>
          </p:cNvPr>
          <p:cNvSpPr/>
          <p:nvPr/>
        </p:nvSpPr>
        <p:spPr>
          <a:xfrm>
            <a:off x="8461126" y="4469889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图片 173">
            <a:extLst>
              <a:ext uri="{FF2B5EF4-FFF2-40B4-BE49-F238E27FC236}">
                <a16:creationId xmlns:a16="http://schemas.microsoft.com/office/drawing/2014/main" id="{E94EE8AC-F34B-4E96-2446-33D4CBA974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7970" y="4522714"/>
            <a:ext cx="861458" cy="183191"/>
          </a:xfrm>
          <a:prstGeom prst="rect">
            <a:avLst/>
          </a:prstGeom>
        </p:spPr>
      </p:pic>
      <p:sp>
        <p:nvSpPr>
          <p:cNvPr id="45" name="圆角矩形 159">
            <a:extLst>
              <a:ext uri="{FF2B5EF4-FFF2-40B4-BE49-F238E27FC236}">
                <a16:creationId xmlns:a16="http://schemas.microsoft.com/office/drawing/2014/main" id="{290213D3-3C8E-B086-6AA7-F3455BDB0FFF}"/>
              </a:ext>
            </a:extLst>
          </p:cNvPr>
          <p:cNvSpPr/>
          <p:nvPr/>
        </p:nvSpPr>
        <p:spPr>
          <a:xfrm>
            <a:off x="8461126" y="4830199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图片 176">
            <a:extLst>
              <a:ext uri="{FF2B5EF4-FFF2-40B4-BE49-F238E27FC236}">
                <a16:creationId xmlns:a16="http://schemas.microsoft.com/office/drawing/2014/main" id="{D1CB24E2-960E-D0D7-6C0D-5DD7A0E503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4307" y="4861568"/>
            <a:ext cx="787759" cy="188324"/>
          </a:xfrm>
          <a:prstGeom prst="rect">
            <a:avLst/>
          </a:prstGeom>
        </p:spPr>
      </p:pic>
      <p:sp>
        <p:nvSpPr>
          <p:cNvPr id="47" name="圆角矩形 159">
            <a:extLst>
              <a:ext uri="{FF2B5EF4-FFF2-40B4-BE49-F238E27FC236}">
                <a16:creationId xmlns:a16="http://schemas.microsoft.com/office/drawing/2014/main" id="{15A85554-5677-F8E4-8D53-8B0239713D0B}"/>
              </a:ext>
            </a:extLst>
          </p:cNvPr>
          <p:cNvSpPr/>
          <p:nvPr/>
        </p:nvSpPr>
        <p:spPr>
          <a:xfrm>
            <a:off x="8449539" y="5179371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图片 180">
            <a:extLst>
              <a:ext uri="{FF2B5EF4-FFF2-40B4-BE49-F238E27FC236}">
                <a16:creationId xmlns:a16="http://schemas.microsoft.com/office/drawing/2014/main" id="{0577960A-AE3B-C196-723C-324E8C0A9B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9496" y="5231232"/>
            <a:ext cx="171898" cy="171898"/>
          </a:xfrm>
          <a:prstGeom prst="rect">
            <a:avLst/>
          </a:prstGeom>
        </p:spPr>
      </p:pic>
      <p:sp>
        <p:nvSpPr>
          <p:cNvPr id="49" name="文本框 181">
            <a:extLst>
              <a:ext uri="{FF2B5EF4-FFF2-40B4-BE49-F238E27FC236}">
                <a16:creationId xmlns:a16="http://schemas.microsoft.com/office/drawing/2014/main" id="{4ABB5892-9C35-FD48-DFA3-CB7EBC51E3F4}"/>
              </a:ext>
            </a:extLst>
          </p:cNvPr>
          <p:cNvSpPr txBox="1"/>
          <p:nvPr/>
        </p:nvSpPr>
        <p:spPr>
          <a:xfrm>
            <a:off x="8592520" y="5190508"/>
            <a:ext cx="871957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kumimoji="1" lang="en-US" altLang="zh-CN" sz="700" b="1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kumimoji="1" lang="zh-CN" alt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700" b="1" dirty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kumimoji="1" lang="zh-CN" alt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700" b="1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kumimoji="1" lang="zh-CN" altLang="en-US" sz="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圆角矩形 159">
            <a:extLst>
              <a:ext uri="{FF2B5EF4-FFF2-40B4-BE49-F238E27FC236}">
                <a16:creationId xmlns:a16="http://schemas.microsoft.com/office/drawing/2014/main" id="{42F5E224-040A-B232-EE2D-7C1D4DC7C294}"/>
              </a:ext>
            </a:extLst>
          </p:cNvPr>
          <p:cNvSpPr/>
          <p:nvPr/>
        </p:nvSpPr>
        <p:spPr>
          <a:xfrm>
            <a:off x="8442682" y="5541938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图片 182">
            <a:extLst>
              <a:ext uri="{FF2B5EF4-FFF2-40B4-BE49-F238E27FC236}">
                <a16:creationId xmlns:a16="http://schemas.microsoft.com/office/drawing/2014/main" id="{DDA1D653-4A14-A964-9EFA-BB981852A2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6751" y="5313226"/>
            <a:ext cx="709624" cy="709624"/>
          </a:xfrm>
          <a:prstGeom prst="rect">
            <a:avLst/>
          </a:prstGeom>
        </p:spPr>
      </p:pic>
      <p:sp>
        <p:nvSpPr>
          <p:cNvPr id="52" name="文本框 191">
            <a:extLst>
              <a:ext uri="{FF2B5EF4-FFF2-40B4-BE49-F238E27FC236}">
                <a16:creationId xmlns:a16="http://schemas.microsoft.com/office/drawing/2014/main" id="{1710C98F-5E71-551C-EE82-586ED1056E71}"/>
              </a:ext>
            </a:extLst>
          </p:cNvPr>
          <p:cNvSpPr txBox="1"/>
          <p:nvPr/>
        </p:nvSpPr>
        <p:spPr>
          <a:xfrm>
            <a:off x="9770437" y="4363604"/>
            <a:ext cx="1084517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000" b="1" dirty="0">
                <a:latin typeface="Hei" pitchFamily="2" charset="-122"/>
                <a:ea typeface="Hei" pitchFamily="2" charset="-122"/>
              </a:rPr>
              <a:t>社区已经具备</a:t>
            </a:r>
            <a:endParaRPr lang="en-US" altLang="zh-CN" sz="1000" b="1" dirty="0">
              <a:latin typeface="Hei" pitchFamily="2" charset="-122"/>
              <a:ea typeface="Hei" pitchFamily="2" charset="-122"/>
            </a:endParaRPr>
          </a:p>
          <a:p>
            <a:pPr algn="ctr"/>
            <a:r>
              <a:rPr lang="en-US" altLang="zh-CN" sz="1000" b="1" dirty="0">
                <a:solidFill>
                  <a:schemeClr val="accent5"/>
                </a:solidFill>
                <a:latin typeface="Hei" pitchFamily="2" charset="-122"/>
                <a:ea typeface="Hei" pitchFamily="2" charset="-122"/>
              </a:rPr>
              <a:t>50+</a:t>
            </a:r>
            <a:r>
              <a:rPr lang="zh-CN" altLang="en-US" sz="1000" b="1" dirty="0">
                <a:solidFill>
                  <a:schemeClr val="accent5"/>
                </a:solidFill>
                <a:latin typeface="Hei" pitchFamily="2" charset="-122"/>
                <a:ea typeface="Hei" pitchFamily="2" charset="-122"/>
              </a:rPr>
              <a:t> </a:t>
            </a:r>
            <a:r>
              <a:rPr lang="zh-CN" altLang="en-US" sz="1000" b="1" dirty="0">
                <a:latin typeface="Hei" pitchFamily="2" charset="-122"/>
                <a:ea typeface="Hei" pitchFamily="2" charset="-122"/>
              </a:rPr>
              <a:t>认证插件</a:t>
            </a:r>
            <a:endParaRPr lang="en-US" altLang="zh-CN" sz="1000" b="1" dirty="0">
              <a:latin typeface="Hei" pitchFamily="2" charset="-122"/>
              <a:ea typeface="Hei" pitchFamily="2" charset="-122"/>
            </a:endParaRPr>
          </a:p>
        </p:txBody>
      </p:sp>
      <p:sp>
        <p:nvSpPr>
          <p:cNvPr id="53" name="右大括号 192">
            <a:extLst>
              <a:ext uri="{FF2B5EF4-FFF2-40B4-BE49-F238E27FC236}">
                <a16:creationId xmlns:a16="http://schemas.microsoft.com/office/drawing/2014/main" id="{FDEBCA94-BF08-7651-499C-D07AF944B2F7}"/>
              </a:ext>
            </a:extLst>
          </p:cNvPr>
          <p:cNvSpPr/>
          <p:nvPr/>
        </p:nvSpPr>
        <p:spPr>
          <a:xfrm>
            <a:off x="9500756" y="3109668"/>
            <a:ext cx="322554" cy="2913182"/>
          </a:xfrm>
          <a:custGeom>
            <a:avLst/>
            <a:gdLst>
              <a:gd name="connsiteX0" fmla="*/ 0 w 298032"/>
              <a:gd name="connsiteY0" fmla="*/ 0 h 5826364"/>
              <a:gd name="connsiteX1" fmla="*/ 149016 w 298032"/>
              <a:gd name="connsiteY1" fmla="*/ 24835 h 5826364"/>
              <a:gd name="connsiteX2" fmla="*/ 149016 w 298032"/>
              <a:gd name="connsiteY2" fmla="*/ 654808 h 5826364"/>
              <a:gd name="connsiteX3" fmla="*/ 149016 w 298032"/>
              <a:gd name="connsiteY3" fmla="*/ 1198875 h 5826364"/>
              <a:gd name="connsiteX4" fmla="*/ 149016 w 298032"/>
              <a:gd name="connsiteY4" fmla="*/ 1714307 h 5826364"/>
              <a:gd name="connsiteX5" fmla="*/ 149016 w 298032"/>
              <a:gd name="connsiteY5" fmla="*/ 2315645 h 5826364"/>
              <a:gd name="connsiteX6" fmla="*/ 149016 w 298032"/>
              <a:gd name="connsiteY6" fmla="*/ 2888347 h 5826364"/>
              <a:gd name="connsiteX7" fmla="*/ 298032 w 298032"/>
              <a:gd name="connsiteY7" fmla="*/ 2913182 h 5826364"/>
              <a:gd name="connsiteX8" fmla="*/ 149016 w 298032"/>
              <a:gd name="connsiteY8" fmla="*/ 2938017 h 5826364"/>
              <a:gd name="connsiteX9" fmla="*/ 149016 w 298032"/>
              <a:gd name="connsiteY9" fmla="*/ 3510719 h 5826364"/>
              <a:gd name="connsiteX10" fmla="*/ 149016 w 298032"/>
              <a:gd name="connsiteY10" fmla="*/ 4083422 h 5826364"/>
              <a:gd name="connsiteX11" fmla="*/ 149016 w 298032"/>
              <a:gd name="connsiteY11" fmla="*/ 4684759 h 5826364"/>
              <a:gd name="connsiteX12" fmla="*/ 149016 w 298032"/>
              <a:gd name="connsiteY12" fmla="*/ 5171556 h 5826364"/>
              <a:gd name="connsiteX13" fmla="*/ 149016 w 298032"/>
              <a:gd name="connsiteY13" fmla="*/ 5801529 h 5826364"/>
              <a:gd name="connsiteX14" fmla="*/ 0 w 298032"/>
              <a:gd name="connsiteY14" fmla="*/ 5826364 h 5826364"/>
              <a:gd name="connsiteX15" fmla="*/ 0 w 298032"/>
              <a:gd name="connsiteY15" fmla="*/ 5062463 h 5826364"/>
              <a:gd name="connsiteX16" fmla="*/ 0 w 298032"/>
              <a:gd name="connsiteY16" fmla="*/ 4356826 h 5826364"/>
              <a:gd name="connsiteX17" fmla="*/ 0 w 298032"/>
              <a:gd name="connsiteY17" fmla="*/ 3651188 h 5826364"/>
              <a:gd name="connsiteX18" fmla="*/ 0 w 298032"/>
              <a:gd name="connsiteY18" fmla="*/ 3178605 h 5826364"/>
              <a:gd name="connsiteX19" fmla="*/ 0 w 298032"/>
              <a:gd name="connsiteY19" fmla="*/ 2647759 h 5826364"/>
              <a:gd name="connsiteX20" fmla="*/ 0 w 298032"/>
              <a:gd name="connsiteY20" fmla="*/ 1942121 h 5826364"/>
              <a:gd name="connsiteX21" fmla="*/ 0 w 298032"/>
              <a:gd name="connsiteY21" fmla="*/ 1353011 h 5826364"/>
              <a:gd name="connsiteX22" fmla="*/ 0 w 298032"/>
              <a:gd name="connsiteY22" fmla="*/ 822165 h 5826364"/>
              <a:gd name="connsiteX23" fmla="*/ 0 w 298032"/>
              <a:gd name="connsiteY23" fmla="*/ 0 h 5826364"/>
              <a:gd name="connsiteX0" fmla="*/ 0 w 298032"/>
              <a:gd name="connsiteY0" fmla="*/ 0 h 5826364"/>
              <a:gd name="connsiteX1" fmla="*/ 149016 w 298032"/>
              <a:gd name="connsiteY1" fmla="*/ 24835 h 5826364"/>
              <a:gd name="connsiteX2" fmla="*/ 149016 w 298032"/>
              <a:gd name="connsiteY2" fmla="*/ 511632 h 5826364"/>
              <a:gd name="connsiteX3" fmla="*/ 149016 w 298032"/>
              <a:gd name="connsiteY3" fmla="*/ 1112970 h 5826364"/>
              <a:gd name="connsiteX4" fmla="*/ 149016 w 298032"/>
              <a:gd name="connsiteY4" fmla="*/ 1599767 h 5826364"/>
              <a:gd name="connsiteX5" fmla="*/ 149016 w 298032"/>
              <a:gd name="connsiteY5" fmla="*/ 2143834 h 5826364"/>
              <a:gd name="connsiteX6" fmla="*/ 149016 w 298032"/>
              <a:gd name="connsiteY6" fmla="*/ 2888347 h 5826364"/>
              <a:gd name="connsiteX7" fmla="*/ 298032 w 298032"/>
              <a:gd name="connsiteY7" fmla="*/ 2913182 h 5826364"/>
              <a:gd name="connsiteX8" fmla="*/ 149016 w 298032"/>
              <a:gd name="connsiteY8" fmla="*/ 2938017 h 5826364"/>
              <a:gd name="connsiteX9" fmla="*/ 149016 w 298032"/>
              <a:gd name="connsiteY9" fmla="*/ 3424814 h 5826364"/>
              <a:gd name="connsiteX10" fmla="*/ 149016 w 298032"/>
              <a:gd name="connsiteY10" fmla="*/ 3968881 h 5826364"/>
              <a:gd name="connsiteX11" fmla="*/ 149016 w 298032"/>
              <a:gd name="connsiteY11" fmla="*/ 4598854 h 5826364"/>
              <a:gd name="connsiteX12" fmla="*/ 149016 w 298032"/>
              <a:gd name="connsiteY12" fmla="*/ 5114286 h 5826364"/>
              <a:gd name="connsiteX13" fmla="*/ 149016 w 298032"/>
              <a:gd name="connsiteY13" fmla="*/ 5801529 h 5826364"/>
              <a:gd name="connsiteX14" fmla="*/ 0 w 298032"/>
              <a:gd name="connsiteY14" fmla="*/ 5826364 h 582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8032" h="5826364" stroke="0" extrusionOk="0">
                <a:moveTo>
                  <a:pt x="0" y="0"/>
                </a:moveTo>
                <a:cubicBezTo>
                  <a:pt x="79925" y="-1464"/>
                  <a:pt x="148382" y="11357"/>
                  <a:pt x="149016" y="24835"/>
                </a:cubicBezTo>
                <a:cubicBezTo>
                  <a:pt x="146787" y="203719"/>
                  <a:pt x="131051" y="450040"/>
                  <a:pt x="149016" y="654808"/>
                </a:cubicBezTo>
                <a:cubicBezTo>
                  <a:pt x="166981" y="859576"/>
                  <a:pt x="161471" y="1051604"/>
                  <a:pt x="149016" y="1198875"/>
                </a:cubicBezTo>
                <a:cubicBezTo>
                  <a:pt x="136561" y="1346146"/>
                  <a:pt x="167054" y="1476893"/>
                  <a:pt x="149016" y="1714307"/>
                </a:cubicBezTo>
                <a:cubicBezTo>
                  <a:pt x="130978" y="1951721"/>
                  <a:pt x="158593" y="2120713"/>
                  <a:pt x="149016" y="2315645"/>
                </a:cubicBezTo>
                <a:cubicBezTo>
                  <a:pt x="139439" y="2510577"/>
                  <a:pt x="130927" y="2659335"/>
                  <a:pt x="149016" y="2888347"/>
                </a:cubicBezTo>
                <a:cubicBezTo>
                  <a:pt x="154126" y="2893747"/>
                  <a:pt x="207620" y="2920312"/>
                  <a:pt x="298032" y="2913182"/>
                </a:cubicBezTo>
                <a:cubicBezTo>
                  <a:pt x="216574" y="2913332"/>
                  <a:pt x="147889" y="2926166"/>
                  <a:pt x="149016" y="2938017"/>
                </a:cubicBezTo>
                <a:cubicBezTo>
                  <a:pt x="143549" y="3161425"/>
                  <a:pt x="149237" y="3258593"/>
                  <a:pt x="149016" y="3510719"/>
                </a:cubicBezTo>
                <a:cubicBezTo>
                  <a:pt x="148795" y="3762845"/>
                  <a:pt x="176228" y="3798555"/>
                  <a:pt x="149016" y="4083422"/>
                </a:cubicBezTo>
                <a:cubicBezTo>
                  <a:pt x="121804" y="4368289"/>
                  <a:pt x="172710" y="4398496"/>
                  <a:pt x="149016" y="4684759"/>
                </a:cubicBezTo>
                <a:cubicBezTo>
                  <a:pt x="125322" y="4971022"/>
                  <a:pt x="169178" y="5004348"/>
                  <a:pt x="149016" y="5171556"/>
                </a:cubicBezTo>
                <a:cubicBezTo>
                  <a:pt x="128854" y="5338764"/>
                  <a:pt x="117674" y="5497080"/>
                  <a:pt x="149016" y="5801529"/>
                </a:cubicBezTo>
                <a:cubicBezTo>
                  <a:pt x="150916" y="5806306"/>
                  <a:pt x="78922" y="5826918"/>
                  <a:pt x="0" y="5826364"/>
                </a:cubicBezTo>
                <a:cubicBezTo>
                  <a:pt x="-34275" y="5499644"/>
                  <a:pt x="38014" y="5385025"/>
                  <a:pt x="0" y="5062463"/>
                </a:cubicBezTo>
                <a:cubicBezTo>
                  <a:pt x="-38014" y="4739901"/>
                  <a:pt x="-4001" y="4542233"/>
                  <a:pt x="0" y="4356826"/>
                </a:cubicBezTo>
                <a:cubicBezTo>
                  <a:pt x="4001" y="4171419"/>
                  <a:pt x="16999" y="3986144"/>
                  <a:pt x="0" y="3651188"/>
                </a:cubicBezTo>
                <a:cubicBezTo>
                  <a:pt x="-16999" y="3316232"/>
                  <a:pt x="5880" y="3349763"/>
                  <a:pt x="0" y="3178605"/>
                </a:cubicBezTo>
                <a:cubicBezTo>
                  <a:pt x="-5880" y="3007447"/>
                  <a:pt x="-4157" y="2808303"/>
                  <a:pt x="0" y="2647759"/>
                </a:cubicBezTo>
                <a:cubicBezTo>
                  <a:pt x="4157" y="2487215"/>
                  <a:pt x="-6688" y="2084168"/>
                  <a:pt x="0" y="1942121"/>
                </a:cubicBezTo>
                <a:cubicBezTo>
                  <a:pt x="6688" y="1800074"/>
                  <a:pt x="-6538" y="1510529"/>
                  <a:pt x="0" y="1353011"/>
                </a:cubicBezTo>
                <a:cubicBezTo>
                  <a:pt x="6538" y="1195493"/>
                  <a:pt x="2380" y="1031569"/>
                  <a:pt x="0" y="822165"/>
                </a:cubicBezTo>
                <a:cubicBezTo>
                  <a:pt x="-2380" y="612761"/>
                  <a:pt x="-27487" y="275030"/>
                  <a:pt x="0" y="0"/>
                </a:cubicBezTo>
                <a:close/>
              </a:path>
              <a:path w="298032" h="5826364" fill="none" extrusionOk="0">
                <a:moveTo>
                  <a:pt x="0" y="0"/>
                </a:moveTo>
                <a:cubicBezTo>
                  <a:pt x="81099" y="1496"/>
                  <a:pt x="150004" y="8080"/>
                  <a:pt x="149016" y="24835"/>
                </a:cubicBezTo>
                <a:cubicBezTo>
                  <a:pt x="139129" y="210903"/>
                  <a:pt x="153030" y="313265"/>
                  <a:pt x="149016" y="511632"/>
                </a:cubicBezTo>
                <a:cubicBezTo>
                  <a:pt x="145002" y="709999"/>
                  <a:pt x="123860" y="813164"/>
                  <a:pt x="149016" y="1112970"/>
                </a:cubicBezTo>
                <a:cubicBezTo>
                  <a:pt x="174172" y="1412776"/>
                  <a:pt x="134205" y="1388320"/>
                  <a:pt x="149016" y="1599767"/>
                </a:cubicBezTo>
                <a:cubicBezTo>
                  <a:pt x="163827" y="1811214"/>
                  <a:pt x="137582" y="1935219"/>
                  <a:pt x="149016" y="2143834"/>
                </a:cubicBezTo>
                <a:cubicBezTo>
                  <a:pt x="160450" y="2352449"/>
                  <a:pt x="124250" y="2708986"/>
                  <a:pt x="149016" y="2888347"/>
                </a:cubicBezTo>
                <a:cubicBezTo>
                  <a:pt x="155156" y="2897451"/>
                  <a:pt x="217038" y="2910917"/>
                  <a:pt x="298032" y="2913182"/>
                </a:cubicBezTo>
                <a:cubicBezTo>
                  <a:pt x="213311" y="2912253"/>
                  <a:pt x="150761" y="2922585"/>
                  <a:pt x="149016" y="2938017"/>
                </a:cubicBezTo>
                <a:cubicBezTo>
                  <a:pt x="152963" y="3093443"/>
                  <a:pt x="143240" y="3246028"/>
                  <a:pt x="149016" y="3424814"/>
                </a:cubicBezTo>
                <a:cubicBezTo>
                  <a:pt x="154792" y="3603600"/>
                  <a:pt x="123115" y="3847929"/>
                  <a:pt x="149016" y="3968881"/>
                </a:cubicBezTo>
                <a:cubicBezTo>
                  <a:pt x="174917" y="4089833"/>
                  <a:pt x="175239" y="4311413"/>
                  <a:pt x="149016" y="4598854"/>
                </a:cubicBezTo>
                <a:cubicBezTo>
                  <a:pt x="122793" y="4886295"/>
                  <a:pt x="139435" y="5009701"/>
                  <a:pt x="149016" y="5114286"/>
                </a:cubicBezTo>
                <a:cubicBezTo>
                  <a:pt x="158597" y="5218871"/>
                  <a:pt x="171087" y="5584072"/>
                  <a:pt x="149016" y="5801529"/>
                </a:cubicBezTo>
                <a:cubicBezTo>
                  <a:pt x="139955" y="5821095"/>
                  <a:pt x="80187" y="5823203"/>
                  <a:pt x="0" y="5826364"/>
                </a:cubicBezTo>
              </a:path>
            </a:pathLst>
          </a:custGeom>
          <a:noFill/>
          <a:ln w="25400" cap="rnd">
            <a:solidFill>
              <a:schemeClr val="bg1">
                <a:lumMod val="50000"/>
              </a:schemeClr>
            </a:solidFill>
            <a:prstDash val="sysDot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2554"/>
                      <a:gd name="connsiteY0" fmla="*/ 0 h 2913182"/>
                      <a:gd name="connsiteX1" fmla="*/ 161277 w 322554"/>
                      <a:gd name="connsiteY1" fmla="*/ 12417 h 2913182"/>
                      <a:gd name="connsiteX2" fmla="*/ 161277 w 322554"/>
                      <a:gd name="connsiteY2" fmla="*/ 327404 h 2913182"/>
                      <a:gd name="connsiteX3" fmla="*/ 161277 w 322554"/>
                      <a:gd name="connsiteY3" fmla="*/ 599437 h 2913182"/>
                      <a:gd name="connsiteX4" fmla="*/ 161277 w 322554"/>
                      <a:gd name="connsiteY4" fmla="*/ 857153 h 2913182"/>
                      <a:gd name="connsiteX5" fmla="*/ 161277 w 322554"/>
                      <a:gd name="connsiteY5" fmla="*/ 1157822 h 2913182"/>
                      <a:gd name="connsiteX6" fmla="*/ 161277 w 322554"/>
                      <a:gd name="connsiteY6" fmla="*/ 1444173 h 2913182"/>
                      <a:gd name="connsiteX7" fmla="*/ 322554 w 322554"/>
                      <a:gd name="connsiteY7" fmla="*/ 1456591 h 2913182"/>
                      <a:gd name="connsiteX8" fmla="*/ 161277 w 322554"/>
                      <a:gd name="connsiteY8" fmla="*/ 1469008 h 2913182"/>
                      <a:gd name="connsiteX9" fmla="*/ 161277 w 322554"/>
                      <a:gd name="connsiteY9" fmla="*/ 1755359 h 2913182"/>
                      <a:gd name="connsiteX10" fmla="*/ 161277 w 322554"/>
                      <a:gd name="connsiteY10" fmla="*/ 2041711 h 2913182"/>
                      <a:gd name="connsiteX11" fmla="*/ 161277 w 322554"/>
                      <a:gd name="connsiteY11" fmla="*/ 2342379 h 2913182"/>
                      <a:gd name="connsiteX12" fmla="*/ 161277 w 322554"/>
                      <a:gd name="connsiteY12" fmla="*/ 2585778 h 2913182"/>
                      <a:gd name="connsiteX13" fmla="*/ 161277 w 322554"/>
                      <a:gd name="connsiteY13" fmla="*/ 2900764 h 2913182"/>
                      <a:gd name="connsiteX14" fmla="*/ 0 w 322554"/>
                      <a:gd name="connsiteY14" fmla="*/ 2913182 h 2913182"/>
                      <a:gd name="connsiteX15" fmla="*/ 0 w 322554"/>
                      <a:gd name="connsiteY15" fmla="*/ 2531231 h 2913182"/>
                      <a:gd name="connsiteX16" fmla="*/ 0 w 322554"/>
                      <a:gd name="connsiteY16" fmla="*/ 2178413 h 2913182"/>
                      <a:gd name="connsiteX17" fmla="*/ 0 w 322554"/>
                      <a:gd name="connsiteY17" fmla="*/ 1825594 h 2913182"/>
                      <a:gd name="connsiteX18" fmla="*/ 0 w 322554"/>
                      <a:gd name="connsiteY18" fmla="*/ 1589302 h 2913182"/>
                      <a:gd name="connsiteX19" fmla="*/ 0 w 322554"/>
                      <a:gd name="connsiteY19" fmla="*/ 1323879 h 2913182"/>
                      <a:gd name="connsiteX20" fmla="*/ 0 w 322554"/>
                      <a:gd name="connsiteY20" fmla="*/ 971060 h 2913182"/>
                      <a:gd name="connsiteX21" fmla="*/ 0 w 322554"/>
                      <a:gd name="connsiteY21" fmla="*/ 676505 h 2913182"/>
                      <a:gd name="connsiteX22" fmla="*/ 0 w 322554"/>
                      <a:gd name="connsiteY22" fmla="*/ 411082 h 2913182"/>
                      <a:gd name="connsiteX23" fmla="*/ 0 w 322554"/>
                      <a:gd name="connsiteY23" fmla="*/ 0 h 2913182"/>
                      <a:gd name="connsiteX0" fmla="*/ 0 w 322554"/>
                      <a:gd name="connsiteY0" fmla="*/ 0 h 2913182"/>
                      <a:gd name="connsiteX1" fmla="*/ 161277 w 322554"/>
                      <a:gd name="connsiteY1" fmla="*/ 12417 h 2913182"/>
                      <a:gd name="connsiteX2" fmla="*/ 161277 w 322554"/>
                      <a:gd name="connsiteY2" fmla="*/ 255816 h 2913182"/>
                      <a:gd name="connsiteX3" fmla="*/ 161277 w 322554"/>
                      <a:gd name="connsiteY3" fmla="*/ 556485 h 2913182"/>
                      <a:gd name="connsiteX4" fmla="*/ 161277 w 322554"/>
                      <a:gd name="connsiteY4" fmla="*/ 799883 h 2913182"/>
                      <a:gd name="connsiteX5" fmla="*/ 161277 w 322554"/>
                      <a:gd name="connsiteY5" fmla="*/ 1071917 h 2913182"/>
                      <a:gd name="connsiteX6" fmla="*/ 161277 w 322554"/>
                      <a:gd name="connsiteY6" fmla="*/ 1444173 h 2913182"/>
                      <a:gd name="connsiteX7" fmla="*/ 322554 w 322554"/>
                      <a:gd name="connsiteY7" fmla="*/ 1456591 h 2913182"/>
                      <a:gd name="connsiteX8" fmla="*/ 161277 w 322554"/>
                      <a:gd name="connsiteY8" fmla="*/ 1469008 h 2913182"/>
                      <a:gd name="connsiteX9" fmla="*/ 161277 w 322554"/>
                      <a:gd name="connsiteY9" fmla="*/ 1712407 h 2913182"/>
                      <a:gd name="connsiteX10" fmla="*/ 161277 w 322554"/>
                      <a:gd name="connsiteY10" fmla="*/ 1984440 h 2913182"/>
                      <a:gd name="connsiteX11" fmla="*/ 161277 w 322554"/>
                      <a:gd name="connsiteY11" fmla="*/ 2299427 h 2913182"/>
                      <a:gd name="connsiteX12" fmla="*/ 161277 w 322554"/>
                      <a:gd name="connsiteY12" fmla="*/ 2557143 h 2913182"/>
                      <a:gd name="connsiteX13" fmla="*/ 161277 w 322554"/>
                      <a:gd name="connsiteY13" fmla="*/ 2900764 h 2913182"/>
                      <a:gd name="connsiteX14" fmla="*/ 0 w 322554"/>
                      <a:gd name="connsiteY14" fmla="*/ 2913182 h 2913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2554" h="2913182" stroke="0" extrusionOk="0">
                        <a:moveTo>
                          <a:pt x="0" y="0"/>
                        </a:moveTo>
                        <a:cubicBezTo>
                          <a:pt x="85862" y="-1126"/>
                          <a:pt x="159663" y="6026"/>
                          <a:pt x="161277" y="12417"/>
                        </a:cubicBezTo>
                        <a:cubicBezTo>
                          <a:pt x="179654" y="106236"/>
                          <a:pt x="117935" y="225780"/>
                          <a:pt x="161277" y="327404"/>
                        </a:cubicBezTo>
                        <a:cubicBezTo>
                          <a:pt x="172644" y="437675"/>
                          <a:pt x="173055" y="535205"/>
                          <a:pt x="161277" y="599437"/>
                        </a:cubicBezTo>
                        <a:cubicBezTo>
                          <a:pt x="137314" y="667337"/>
                          <a:pt x="185420" y="740654"/>
                          <a:pt x="161277" y="857153"/>
                        </a:cubicBezTo>
                        <a:cubicBezTo>
                          <a:pt x="146970" y="976479"/>
                          <a:pt x="174673" y="1054116"/>
                          <a:pt x="161277" y="1157822"/>
                        </a:cubicBezTo>
                        <a:cubicBezTo>
                          <a:pt x="147540" y="1254772"/>
                          <a:pt x="130357" y="1340345"/>
                          <a:pt x="161277" y="1444173"/>
                        </a:cubicBezTo>
                        <a:cubicBezTo>
                          <a:pt x="165851" y="1437752"/>
                          <a:pt x="216584" y="1471437"/>
                          <a:pt x="322554" y="1456591"/>
                        </a:cubicBezTo>
                        <a:cubicBezTo>
                          <a:pt x="235289" y="1457168"/>
                          <a:pt x="160954" y="1463299"/>
                          <a:pt x="161277" y="1469008"/>
                        </a:cubicBezTo>
                        <a:cubicBezTo>
                          <a:pt x="145241" y="1579075"/>
                          <a:pt x="169242" y="1635614"/>
                          <a:pt x="161277" y="1755359"/>
                        </a:cubicBezTo>
                        <a:cubicBezTo>
                          <a:pt x="164317" y="1886304"/>
                          <a:pt x="191337" y="1905592"/>
                          <a:pt x="161277" y="2041711"/>
                        </a:cubicBezTo>
                        <a:cubicBezTo>
                          <a:pt x="135751" y="2190190"/>
                          <a:pt x="194242" y="2208217"/>
                          <a:pt x="161277" y="2342379"/>
                        </a:cubicBezTo>
                        <a:cubicBezTo>
                          <a:pt x="141712" y="2480188"/>
                          <a:pt x="184633" y="2494950"/>
                          <a:pt x="161277" y="2585778"/>
                        </a:cubicBezTo>
                        <a:cubicBezTo>
                          <a:pt x="120300" y="2672528"/>
                          <a:pt x="111137" y="2737349"/>
                          <a:pt x="161277" y="2900764"/>
                        </a:cubicBezTo>
                        <a:cubicBezTo>
                          <a:pt x="147966" y="2902062"/>
                          <a:pt x="82130" y="2906762"/>
                          <a:pt x="0" y="2913182"/>
                        </a:cubicBezTo>
                        <a:cubicBezTo>
                          <a:pt x="-36379" y="2740120"/>
                          <a:pt x="36910" y="2694983"/>
                          <a:pt x="0" y="2531231"/>
                        </a:cubicBezTo>
                        <a:cubicBezTo>
                          <a:pt x="-44708" y="2376326"/>
                          <a:pt x="9927" y="2281710"/>
                          <a:pt x="0" y="2178413"/>
                        </a:cubicBezTo>
                        <a:cubicBezTo>
                          <a:pt x="3881" y="2096380"/>
                          <a:pt x="32129" y="1984926"/>
                          <a:pt x="0" y="1825594"/>
                        </a:cubicBezTo>
                        <a:cubicBezTo>
                          <a:pt x="-21710" y="1663374"/>
                          <a:pt x="821" y="1675176"/>
                          <a:pt x="0" y="1589302"/>
                        </a:cubicBezTo>
                        <a:cubicBezTo>
                          <a:pt x="731" y="1517771"/>
                          <a:pt x="-13486" y="1408890"/>
                          <a:pt x="0" y="1323879"/>
                        </a:cubicBezTo>
                        <a:cubicBezTo>
                          <a:pt x="5375" y="1238597"/>
                          <a:pt x="-10779" y="1041884"/>
                          <a:pt x="0" y="971060"/>
                        </a:cubicBezTo>
                        <a:cubicBezTo>
                          <a:pt x="15117" y="906820"/>
                          <a:pt x="-12690" y="772217"/>
                          <a:pt x="0" y="676505"/>
                        </a:cubicBezTo>
                        <a:cubicBezTo>
                          <a:pt x="-136" y="612221"/>
                          <a:pt x="-6076" y="504305"/>
                          <a:pt x="0" y="411082"/>
                        </a:cubicBezTo>
                        <a:cubicBezTo>
                          <a:pt x="7198" y="309442"/>
                          <a:pt x="-29982" y="132679"/>
                          <a:pt x="0" y="0"/>
                        </a:cubicBezTo>
                        <a:close/>
                      </a:path>
                      <a:path w="322554" h="2913182" fill="none" extrusionOk="0">
                        <a:moveTo>
                          <a:pt x="0" y="0"/>
                        </a:moveTo>
                        <a:cubicBezTo>
                          <a:pt x="88960" y="1497"/>
                          <a:pt x="160636" y="4415"/>
                          <a:pt x="161277" y="12417"/>
                        </a:cubicBezTo>
                        <a:cubicBezTo>
                          <a:pt x="148561" y="111732"/>
                          <a:pt x="161741" y="144413"/>
                          <a:pt x="161277" y="255816"/>
                        </a:cubicBezTo>
                        <a:cubicBezTo>
                          <a:pt x="167859" y="346791"/>
                          <a:pt x="136409" y="402489"/>
                          <a:pt x="161277" y="556485"/>
                        </a:cubicBezTo>
                        <a:cubicBezTo>
                          <a:pt x="186980" y="705805"/>
                          <a:pt x="148285" y="691172"/>
                          <a:pt x="161277" y="799883"/>
                        </a:cubicBezTo>
                        <a:cubicBezTo>
                          <a:pt x="165972" y="911962"/>
                          <a:pt x="153666" y="980516"/>
                          <a:pt x="161277" y="1071917"/>
                        </a:cubicBezTo>
                        <a:cubicBezTo>
                          <a:pt x="192250" y="1172533"/>
                          <a:pt x="129948" y="1371427"/>
                          <a:pt x="161277" y="1444173"/>
                        </a:cubicBezTo>
                        <a:cubicBezTo>
                          <a:pt x="181634" y="1452658"/>
                          <a:pt x="232412" y="1447362"/>
                          <a:pt x="322554" y="1456591"/>
                        </a:cubicBezTo>
                        <a:cubicBezTo>
                          <a:pt x="231125" y="1456134"/>
                          <a:pt x="164423" y="1462595"/>
                          <a:pt x="161277" y="1469008"/>
                        </a:cubicBezTo>
                        <a:cubicBezTo>
                          <a:pt x="173803" y="1554626"/>
                          <a:pt x="161675" y="1639267"/>
                          <a:pt x="161277" y="1712407"/>
                        </a:cubicBezTo>
                        <a:cubicBezTo>
                          <a:pt x="173985" y="1808188"/>
                          <a:pt x="127321" y="1916043"/>
                          <a:pt x="161277" y="1984440"/>
                        </a:cubicBezTo>
                        <a:cubicBezTo>
                          <a:pt x="178594" y="2055552"/>
                          <a:pt x="196176" y="2157169"/>
                          <a:pt x="161277" y="2299427"/>
                        </a:cubicBezTo>
                        <a:cubicBezTo>
                          <a:pt x="137674" y="2438045"/>
                          <a:pt x="148852" y="2501179"/>
                          <a:pt x="161277" y="2557143"/>
                        </a:cubicBezTo>
                        <a:cubicBezTo>
                          <a:pt x="155702" y="2616845"/>
                          <a:pt x="185585" y="2798369"/>
                          <a:pt x="161277" y="2900764"/>
                        </a:cubicBezTo>
                        <a:cubicBezTo>
                          <a:pt x="149143" y="2907885"/>
                          <a:pt x="89019" y="2909182"/>
                          <a:pt x="0" y="2913182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algn="ctr" defTabSz="457200" latinLnBrk="1" hangingPunct="0"/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54" name="圆角矩形 159">
            <a:extLst>
              <a:ext uri="{FF2B5EF4-FFF2-40B4-BE49-F238E27FC236}">
                <a16:creationId xmlns:a16="http://schemas.microsoft.com/office/drawing/2014/main" id="{886579AA-DCA5-134F-DEAE-D3224D53EDE1}"/>
              </a:ext>
            </a:extLst>
          </p:cNvPr>
          <p:cNvSpPr/>
          <p:nvPr/>
        </p:nvSpPr>
        <p:spPr>
          <a:xfrm>
            <a:off x="8448419" y="5881247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8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ittle">
            <a:extLst>
              <a:ext uri="{FF2B5EF4-FFF2-40B4-BE49-F238E27FC236}">
                <a16:creationId xmlns:a16="http://schemas.microsoft.com/office/drawing/2014/main" id="{7824FAF9-9F18-57E2-29EC-96986306C3D3}"/>
              </a:ext>
            </a:extLst>
          </p:cNvPr>
          <p:cNvSpPr txBox="1"/>
          <p:nvPr/>
        </p:nvSpPr>
        <p:spPr>
          <a:xfrm>
            <a:off x="285745" y="355751"/>
            <a:ext cx="4766625" cy="54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pPr algn="ctr"/>
            <a:r>
              <a:rPr lang="en-US" sz="2900" dirty="0" err="1"/>
              <a:t>KubeVela</a:t>
            </a:r>
            <a:r>
              <a:rPr lang="en-US" sz="2900" dirty="0"/>
              <a:t> </a:t>
            </a:r>
            <a:r>
              <a:rPr lang="en-US" sz="2900" dirty="0" err="1"/>
              <a:t>社区生态项目一览</a:t>
            </a:r>
            <a:endParaRPr lang="en-US" sz="2900" dirty="0"/>
          </a:p>
        </p:txBody>
      </p:sp>
      <p:sp>
        <p:nvSpPr>
          <p:cNvPr id="56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CCC7F41A-F67A-3A03-B1C9-F2BFF2BA06D5}"/>
              </a:ext>
            </a:extLst>
          </p:cNvPr>
          <p:cNvSpPr txBox="1"/>
          <p:nvPr/>
        </p:nvSpPr>
        <p:spPr>
          <a:xfrm>
            <a:off x="481638" y="1248387"/>
            <a:ext cx="3524406" cy="380682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pPr algn="ctr"/>
            <a:r>
              <a:rPr lang="en-US" sz="1000" dirty="0"/>
              <a:t>KubeVela </a:t>
            </a:r>
            <a:r>
              <a:rPr lang="en-US" sz="1000" dirty="0">
                <a:solidFill>
                  <a:srgbClr val="C00000"/>
                </a:solidFill>
              </a:rPr>
              <a:t>CLI </a:t>
            </a:r>
            <a:r>
              <a:rPr lang="en-US" sz="1000" dirty="0" err="1">
                <a:solidFill>
                  <a:srgbClr val="C00000"/>
                </a:solidFill>
              </a:rPr>
              <a:t>工具</a:t>
            </a:r>
            <a:r>
              <a:rPr lang="en-US" sz="1000" dirty="0" err="1"/>
              <a:t>提供应用交付和管理操作</a:t>
            </a:r>
            <a:r>
              <a:rPr lang="zh-CN" altLang="en-US" sz="1000" dirty="0"/>
              <a:t>，如应用更新、重启、暂停、状态查看、日志查询等。</a:t>
            </a:r>
            <a:endParaRPr lang="en-US" sz="1000" dirty="0"/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F4D83D46-2527-9C73-1CBF-68C408EE346A}"/>
              </a:ext>
            </a:extLst>
          </p:cNvPr>
          <p:cNvCxnSpPr>
            <a:stCxn id="56" idx="3"/>
            <a:endCxn id="21" idx="0"/>
          </p:cNvCxnSpPr>
          <p:nvPr/>
        </p:nvCxnSpPr>
        <p:spPr>
          <a:xfrm>
            <a:off x="4006044" y="1438728"/>
            <a:ext cx="99585" cy="468845"/>
          </a:xfrm>
          <a:prstGeom prst="curvedConnector2">
            <a:avLst/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7E024306-2907-4DAA-EACC-5FE1D4DA2814}"/>
              </a:ext>
            </a:extLst>
          </p:cNvPr>
          <p:cNvSpPr txBox="1"/>
          <p:nvPr/>
        </p:nvSpPr>
        <p:spPr>
          <a:xfrm>
            <a:off x="5035957" y="1187632"/>
            <a:ext cx="3073619" cy="380682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VelaUX</a:t>
            </a:r>
            <a:r>
              <a:rPr lang="en-US" sz="1000" dirty="0"/>
              <a:t> </a:t>
            </a:r>
            <a:r>
              <a:rPr lang="en-US" sz="1000" dirty="0" err="1"/>
              <a:t>是</a:t>
            </a:r>
            <a:r>
              <a:rPr lang="zh-CN" altLang="en-US" sz="1000" dirty="0"/>
              <a:t> </a:t>
            </a:r>
            <a:r>
              <a:rPr lang="en-US" altLang="zh-CN" sz="1000" dirty="0" err="1"/>
              <a:t>KubeVela</a:t>
            </a:r>
            <a:r>
              <a:rPr lang="zh-CN" altLang="en-US" sz="1000" dirty="0"/>
              <a:t> 的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C00000"/>
                </a:solidFill>
              </a:rPr>
              <a:t>UI</a:t>
            </a:r>
            <a:r>
              <a:rPr lang="zh-CN" altLang="en-US" sz="1000" dirty="0">
                <a:solidFill>
                  <a:srgbClr val="C00000"/>
                </a:solidFill>
              </a:rPr>
              <a:t> 控制台</a:t>
            </a:r>
            <a:r>
              <a:rPr lang="en-US" sz="1000" dirty="0">
                <a:solidFill>
                  <a:srgbClr val="C00000"/>
                </a:solidFill>
              </a:rPr>
              <a:t> </a:t>
            </a:r>
            <a:r>
              <a:rPr lang="zh-CN" altLang="en-US" sz="1000" dirty="0"/>
              <a:t>为用户提供简单易用的图形化界面。</a:t>
            </a:r>
            <a:endParaRPr sz="1000" dirty="0"/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312BE387-F95F-1F23-D26E-851FF3DB117E}"/>
              </a:ext>
            </a:extLst>
          </p:cNvPr>
          <p:cNvCxnSpPr>
            <a:cxnSpLocks/>
            <a:stCxn id="58" idx="2"/>
            <a:endCxn id="16" idx="0"/>
          </p:cNvCxnSpPr>
          <p:nvPr/>
        </p:nvCxnSpPr>
        <p:spPr>
          <a:xfrm rot="5400000">
            <a:off x="5893220" y="1228375"/>
            <a:ext cx="339608" cy="1019486"/>
          </a:xfrm>
          <a:prstGeom prst="curved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4B4F634E-CF97-5AC8-8B80-217AFF9E3C1C}"/>
              </a:ext>
            </a:extLst>
          </p:cNvPr>
          <p:cNvCxnSpPr>
            <a:cxnSpLocks/>
            <a:stCxn id="10" idx="2"/>
            <a:endCxn id="63" idx="0"/>
          </p:cNvCxnSpPr>
          <p:nvPr/>
        </p:nvCxnSpPr>
        <p:spPr>
          <a:xfrm rot="5400000">
            <a:off x="938009" y="3709839"/>
            <a:ext cx="450314" cy="323025"/>
          </a:xfrm>
          <a:prstGeom prst="curved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0B55D317-EE67-9C81-B2D7-5AEA62496B3F}"/>
              </a:ext>
            </a:extLst>
          </p:cNvPr>
          <p:cNvSpPr txBox="1"/>
          <p:nvPr/>
        </p:nvSpPr>
        <p:spPr>
          <a:xfrm>
            <a:off x="557689" y="5411186"/>
            <a:ext cx="2712225" cy="211405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基于</a:t>
            </a:r>
            <a:r>
              <a:rPr lang="zh-CN" altLang="en-US" sz="1000" dirty="0"/>
              <a:t> </a:t>
            </a:r>
            <a:r>
              <a:rPr lang="en-US" altLang="zh-CN" sz="1000" dirty="0"/>
              <a:t>Terraform</a:t>
            </a:r>
            <a:r>
              <a:rPr lang="zh-CN" altLang="en-US" sz="1000" dirty="0"/>
              <a:t> </a:t>
            </a:r>
            <a:r>
              <a:rPr lang="en-US" sz="1000" dirty="0" err="1"/>
              <a:t>提供</a:t>
            </a:r>
            <a:r>
              <a:rPr lang="en-US" sz="1000" dirty="0" err="1">
                <a:solidFill>
                  <a:srgbClr val="C00000"/>
                </a:solidFill>
              </a:rPr>
              <a:t>云资源接入</a:t>
            </a:r>
            <a:r>
              <a:rPr lang="zh-CN" altLang="en-US" sz="1000" dirty="0"/>
              <a:t>。</a:t>
            </a:r>
            <a:endParaRPr sz="1000" dirty="0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C571C2A-7084-BB98-2AB2-29EF7E333FE4}"/>
              </a:ext>
            </a:extLst>
          </p:cNvPr>
          <p:cNvCxnSpPr>
            <a:cxnSpLocks/>
            <a:stCxn id="31" idx="1"/>
            <a:endCxn id="61" idx="0"/>
          </p:cNvCxnSpPr>
          <p:nvPr/>
        </p:nvCxnSpPr>
        <p:spPr>
          <a:xfrm rot="10800000" flipV="1">
            <a:off x="1913803" y="4300808"/>
            <a:ext cx="367783" cy="1110378"/>
          </a:xfrm>
          <a:prstGeom prst="curvedConnector2">
            <a:avLst/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F13E729B-C688-69A5-F29F-B43AE381AC3A}"/>
              </a:ext>
            </a:extLst>
          </p:cNvPr>
          <p:cNvSpPr txBox="1"/>
          <p:nvPr/>
        </p:nvSpPr>
        <p:spPr>
          <a:xfrm>
            <a:off x="58081" y="4096508"/>
            <a:ext cx="1887144" cy="549959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基于</a:t>
            </a:r>
            <a:r>
              <a:rPr lang="zh-CN" altLang="en-US" sz="1000" dirty="0"/>
              <a:t> </a:t>
            </a:r>
            <a:r>
              <a:rPr lang="en-US" sz="1000" dirty="0"/>
              <a:t>k3s </a:t>
            </a:r>
            <a:r>
              <a:rPr lang="en-US" sz="1000" dirty="0" err="1"/>
              <a:t>本地</a:t>
            </a:r>
            <a:r>
              <a:rPr lang="en-US" sz="1000" dirty="0" err="1">
                <a:solidFill>
                  <a:srgbClr val="C00000"/>
                </a:solidFill>
              </a:rPr>
              <a:t>一键拉起</a:t>
            </a:r>
            <a:r>
              <a:rPr lang="zh-CN" altLang="en-US" sz="1000" dirty="0"/>
              <a:t> </a:t>
            </a:r>
            <a:r>
              <a:rPr lang="en-US" altLang="zh-CN" sz="1000" dirty="0" err="1"/>
              <a:t>KubeVela</a:t>
            </a:r>
            <a:r>
              <a:rPr lang="zh-CN" altLang="en-US" sz="1000" dirty="0"/>
              <a:t> 环境，不依赖 </a:t>
            </a:r>
            <a:r>
              <a:rPr lang="en-US" altLang="zh-CN" sz="1000" dirty="0"/>
              <a:t>K8s</a:t>
            </a:r>
            <a:r>
              <a:rPr lang="zh-CN" altLang="en-US" sz="1000" dirty="0"/>
              <a:t>集群，便于构建</a:t>
            </a:r>
            <a:r>
              <a:rPr lang="zh-CN" altLang="en-US" sz="1000" dirty="0">
                <a:solidFill>
                  <a:srgbClr val="C00000"/>
                </a:solidFill>
              </a:rPr>
              <a:t>开发</a:t>
            </a:r>
            <a:r>
              <a:rPr lang="en-US" altLang="zh-CN" sz="1000" dirty="0">
                <a:solidFill>
                  <a:srgbClr val="C00000"/>
                </a:solidFill>
              </a:rPr>
              <a:t>/</a:t>
            </a:r>
            <a:r>
              <a:rPr lang="zh-CN" altLang="en-US" sz="1000" dirty="0">
                <a:solidFill>
                  <a:srgbClr val="C00000"/>
                </a:solidFill>
              </a:rPr>
              <a:t>测试</a:t>
            </a:r>
            <a:r>
              <a:rPr lang="zh-CN" altLang="en-US" sz="1000" dirty="0"/>
              <a:t>环境。</a:t>
            </a:r>
            <a:endParaRPr sz="1000" dirty="0"/>
          </a:p>
        </p:txBody>
      </p:sp>
      <p:sp>
        <p:nvSpPr>
          <p:cNvPr id="64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68720E16-0C1F-6E6D-D077-97BD5CD53C3A}"/>
              </a:ext>
            </a:extLst>
          </p:cNvPr>
          <p:cNvSpPr txBox="1"/>
          <p:nvPr/>
        </p:nvSpPr>
        <p:spPr>
          <a:xfrm>
            <a:off x="9792420" y="1468214"/>
            <a:ext cx="2270826" cy="549959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ja-JP" altLang="en-US" sz="1000"/>
              <a:t>提供简便的</a:t>
            </a:r>
            <a:r>
              <a:rPr lang="ja-JP" altLang="en-US" sz="1000">
                <a:solidFill>
                  <a:srgbClr val="C00000"/>
                </a:solidFill>
              </a:rPr>
              <a:t> </a:t>
            </a:r>
            <a:r>
              <a:rPr lang="en-US" sz="1000" dirty="0">
                <a:solidFill>
                  <a:srgbClr val="C00000"/>
                </a:solidFill>
              </a:rPr>
              <a:t>API </a:t>
            </a:r>
            <a:r>
              <a:rPr lang="ja-JP" altLang="en-US" sz="1000">
                <a:solidFill>
                  <a:srgbClr val="C00000"/>
                </a:solidFill>
              </a:rPr>
              <a:t>扩展</a:t>
            </a:r>
            <a:r>
              <a:rPr lang="ja-JP" altLang="en-US" sz="1000"/>
              <a:t>能力，让用户以操作 </a:t>
            </a:r>
            <a:r>
              <a:rPr lang="en-US" sz="1000" dirty="0"/>
              <a:t>K8s </a:t>
            </a:r>
            <a:r>
              <a:rPr lang="ja-JP" altLang="en-US" sz="1000"/>
              <a:t>原生资源的方式调用第三方 </a:t>
            </a:r>
            <a:r>
              <a:rPr lang="en-US" sz="1000" dirty="0"/>
              <a:t>API，</a:t>
            </a:r>
            <a:r>
              <a:rPr lang="ja-JP" altLang="en-US" sz="1000"/>
              <a:t>如 </a:t>
            </a:r>
            <a:r>
              <a:rPr lang="en-US" sz="1000" dirty="0"/>
              <a:t>Grafana </a:t>
            </a:r>
            <a:r>
              <a:rPr lang="ja-JP" altLang="en-US" sz="1000"/>
              <a:t>的监控报表生成。</a:t>
            </a:r>
            <a:endParaRPr lang="en-US" sz="1000" dirty="0"/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A5DB493A-D1EC-3F1F-3CE2-D7FD44432BE6}"/>
              </a:ext>
            </a:extLst>
          </p:cNvPr>
          <p:cNvCxnSpPr>
            <a:cxnSpLocks/>
            <a:stCxn id="64" idx="1"/>
            <a:endCxn id="33" idx="3"/>
          </p:cNvCxnSpPr>
          <p:nvPr/>
        </p:nvCxnSpPr>
        <p:spPr>
          <a:xfrm rot="10800000" flipV="1">
            <a:off x="9413002" y="1743193"/>
            <a:ext cx="379418" cy="773979"/>
          </a:xfrm>
          <a:prstGeom prst="curved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FF3069E9-D0AB-C9E4-3BFE-D88F8136F94F}"/>
              </a:ext>
            </a:extLst>
          </p:cNvPr>
          <p:cNvSpPr txBox="1"/>
          <p:nvPr/>
        </p:nvSpPr>
        <p:spPr>
          <a:xfrm>
            <a:off x="4188280" y="5372584"/>
            <a:ext cx="3229616" cy="380682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提供</a:t>
            </a:r>
            <a:r>
              <a:rPr lang="en-US" sz="1000" dirty="0" err="1">
                <a:solidFill>
                  <a:srgbClr val="C00000"/>
                </a:solidFill>
              </a:rPr>
              <a:t>统一的多集群接口</a:t>
            </a:r>
            <a:r>
              <a:rPr lang="zh-CN" altLang="en-US" sz="1000" dirty="0"/>
              <a:t>，对接 </a:t>
            </a:r>
            <a:r>
              <a:rPr lang="en-US" altLang="zh-CN" sz="1000" dirty="0"/>
              <a:t>OCM</a:t>
            </a:r>
            <a:r>
              <a:rPr lang="zh-CN" altLang="en-US" sz="1000" dirty="0"/>
              <a:t> 等不同多集群技术，支持多集群权限认证。</a:t>
            </a:r>
            <a:endParaRPr lang="en-US" sz="1000" dirty="0"/>
          </a:p>
        </p:txBody>
      </p: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BD80FCDB-C605-D6DA-DBE4-8C8352DBAF66}"/>
              </a:ext>
            </a:extLst>
          </p:cNvPr>
          <p:cNvCxnSpPr>
            <a:cxnSpLocks/>
            <a:stCxn id="30" idx="3"/>
            <a:endCxn id="66" idx="0"/>
          </p:cNvCxnSpPr>
          <p:nvPr/>
        </p:nvCxnSpPr>
        <p:spPr>
          <a:xfrm>
            <a:off x="5731560" y="4310644"/>
            <a:ext cx="71528" cy="1061940"/>
          </a:xfrm>
          <a:prstGeom prst="curvedConnector2">
            <a:avLst/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0D9307EE-61C0-C2E7-BC83-6FC1E560818F}"/>
              </a:ext>
            </a:extLst>
          </p:cNvPr>
          <p:cNvSpPr txBox="1"/>
          <p:nvPr/>
        </p:nvSpPr>
        <p:spPr>
          <a:xfrm>
            <a:off x="9792420" y="2691368"/>
            <a:ext cx="2297944" cy="549959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独立的</a:t>
            </a:r>
            <a:r>
              <a:rPr lang="en-US" sz="1000" dirty="0" err="1">
                <a:solidFill>
                  <a:srgbClr val="C00000"/>
                </a:solidFill>
              </a:rPr>
              <a:t>工作流引擎</a:t>
            </a:r>
            <a:r>
              <a:rPr lang="zh-CN" altLang="en-US" sz="1000" dirty="0">
                <a:solidFill>
                  <a:srgbClr val="C00000"/>
                </a:solidFill>
              </a:rPr>
              <a:t> </a:t>
            </a:r>
            <a:r>
              <a:rPr lang="zh-CN" altLang="en-US" sz="1000" dirty="0"/>
              <a:t>提供一次性的交付动作编排能力，如多应用初始化部署、对多应用做扩缩容运维编排等。</a:t>
            </a:r>
            <a:endParaRPr lang="en-US" sz="1000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B8C21D69-EFFE-69E2-783B-ED82EC8EB359}"/>
              </a:ext>
            </a:extLst>
          </p:cNvPr>
          <p:cNvCxnSpPr>
            <a:cxnSpLocks/>
            <a:stCxn id="68" idx="1"/>
            <a:endCxn id="34" idx="3"/>
          </p:cNvCxnSpPr>
          <p:nvPr/>
        </p:nvCxnSpPr>
        <p:spPr>
          <a:xfrm rot="10800000">
            <a:off x="9408374" y="2845256"/>
            <a:ext cx="384046" cy="121092"/>
          </a:xfrm>
          <a:prstGeom prst="curved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39888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填写课程标题">
            <a:extLst>
              <a:ext uri="{FF2B5EF4-FFF2-40B4-BE49-F238E27FC236}">
                <a16:creationId xmlns:a16="http://schemas.microsoft.com/office/drawing/2014/main" id="{024BBC76-593C-7110-9A39-47E542CFD161}"/>
              </a:ext>
            </a:extLst>
          </p:cNvPr>
          <p:cNvSpPr txBox="1">
            <a:spLocks/>
          </p:cNvSpPr>
          <p:nvPr/>
        </p:nvSpPr>
        <p:spPr>
          <a:xfrm>
            <a:off x="932020" y="2255627"/>
            <a:ext cx="10958643" cy="1868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CN" sz="4800">
                <a:solidFill>
                  <a:schemeClr val="bg1"/>
                </a:solidFill>
              </a:rPr>
              <a:t>感谢</a:t>
            </a:r>
            <a:r>
              <a:rPr lang="ja-JP" altLang="en-US" sz="4800">
                <a:solidFill>
                  <a:schemeClr val="bg1"/>
                </a:solidFill>
              </a:rPr>
              <a:t>聆听</a:t>
            </a:r>
            <a:r>
              <a:rPr lang="zh-CN" altLang="en-US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>
                <a:solidFill>
                  <a:schemeClr val="bg1"/>
                </a:solidFill>
              </a:rPr>
              <a:t>–</a:t>
            </a:r>
            <a:r>
              <a:rPr lang="zh-CN" altLang="en-US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>
                <a:solidFill>
                  <a:schemeClr val="bg1"/>
                </a:solidFill>
              </a:rPr>
              <a:t>Q&amp;A</a:t>
            </a:r>
            <a:endParaRPr lang="ja-JP" altLang="en-US" sz="480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7337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5A35E-097D-7E72-3497-F15F321E6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A5062C-A2D4-E190-1A00-A450D85D7D1C}"/>
              </a:ext>
            </a:extLst>
          </p:cNvPr>
          <p:cNvGrpSpPr/>
          <p:nvPr/>
        </p:nvGrpSpPr>
        <p:grpSpPr>
          <a:xfrm>
            <a:off x="1718101" y="789918"/>
            <a:ext cx="8843525" cy="5278163"/>
            <a:chOff x="3859885" y="1770081"/>
            <a:chExt cx="5545992" cy="33178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3F5872-BE6E-D753-1EB0-58CA480B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2397" y="2047776"/>
              <a:ext cx="2943480" cy="183872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3F857C-86B9-AD90-6DCD-DF99CD7FE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9885" y="1770081"/>
              <a:ext cx="2493209" cy="33178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65E1A9-7B8D-0C3E-911D-BA5574CF0583}"/>
                </a:ext>
              </a:extLst>
            </p:cNvPr>
            <p:cNvSpPr/>
            <p:nvPr/>
          </p:nvSpPr>
          <p:spPr>
            <a:xfrm>
              <a:off x="4136632" y="4654752"/>
              <a:ext cx="2060968" cy="415238"/>
            </a:xfrm>
            <a:prstGeom prst="rect">
              <a:avLst/>
            </a:prstGeom>
            <a:noFill/>
            <a:ln w="12700" cap="flat">
              <a:solidFill>
                <a:srgbClr val="7030A0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CN" sz="1600">
                <a:solidFill>
                  <a:srgbClr val="FFFFFF"/>
                </a:solidFill>
                <a:sym typeface="Helvetica Light"/>
              </a:endParaRPr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BAACDE84-0777-9F98-E6F6-2AFAA95859B7}"/>
                </a:ext>
              </a:extLst>
            </p:cNvPr>
            <p:cNvCxnSpPr>
              <a:cxnSpLocks/>
              <a:stCxn id="3" idx="2"/>
              <a:endCxn id="5" idx="3"/>
            </p:cNvCxnSpPr>
            <p:nvPr/>
          </p:nvCxnSpPr>
          <p:spPr>
            <a:xfrm rot="5400000">
              <a:off x="6577934" y="3506167"/>
              <a:ext cx="975871" cy="1736537"/>
            </a:xfrm>
            <a:prstGeom prst="bentConnector2">
              <a:avLst/>
            </a:prstGeom>
            <a:noFill/>
            <a:ln w="6350" cap="flat">
              <a:solidFill>
                <a:srgbClr val="7030A0"/>
              </a:solidFill>
              <a:prstDash val="solid"/>
              <a:miter lim="4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F0D0DE-9DF6-A57C-CBFB-7D007AF3428C}"/>
                </a:ext>
              </a:extLst>
            </p:cNvPr>
            <p:cNvSpPr/>
            <p:nvPr/>
          </p:nvSpPr>
          <p:spPr>
            <a:xfrm>
              <a:off x="4130657" y="4033082"/>
              <a:ext cx="2060968" cy="237543"/>
            </a:xfrm>
            <a:prstGeom prst="rect">
              <a:avLst/>
            </a:prstGeom>
            <a:noFill/>
            <a:ln w="12700" cap="flat">
              <a:solidFill>
                <a:srgbClr val="7030A0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CN" sz="1600">
                <a:solidFill>
                  <a:srgbClr val="FFFFFF"/>
                </a:solidFill>
                <a:sym typeface="Helvetica Light"/>
              </a:endParaRP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BD40B70E-81C6-E74B-C6CB-FAF1174241CD}"/>
                </a:ext>
              </a:extLst>
            </p:cNvPr>
            <p:cNvCxnSpPr>
              <a:cxnSpLocks/>
              <a:stCxn id="3" idx="2"/>
              <a:endCxn id="7" idx="3"/>
            </p:cNvCxnSpPr>
            <p:nvPr/>
          </p:nvCxnSpPr>
          <p:spPr>
            <a:xfrm rot="5400000">
              <a:off x="6930204" y="3147921"/>
              <a:ext cx="265354" cy="1742512"/>
            </a:xfrm>
            <a:prstGeom prst="bentConnector2">
              <a:avLst/>
            </a:prstGeom>
            <a:noFill/>
            <a:ln w="6350" cap="flat">
              <a:solidFill>
                <a:srgbClr val="7030A0"/>
              </a:solidFill>
              <a:prstDash val="solid"/>
              <a:miter lim="400000"/>
              <a:headEnd type="oval"/>
              <a:tailEnd type="oval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874909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DA46C7-0645-1CA5-37FA-97BA74E0A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29B0D-743B-2154-9F5F-A40AB203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219" y="677689"/>
            <a:ext cx="3173561" cy="53790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56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8879C9-1B65-7F3D-7CA3-6E9FF6EF5A7D}"/>
              </a:ext>
            </a:extLst>
          </p:cNvPr>
          <p:cNvSpPr txBox="1"/>
          <p:nvPr/>
        </p:nvSpPr>
        <p:spPr>
          <a:xfrm>
            <a:off x="394707" y="515689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大纲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5097C33-6A68-7477-752C-5BB2AE66D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080390"/>
              </p:ext>
            </p:extLst>
          </p:nvPr>
        </p:nvGraphicFramePr>
        <p:xfrm>
          <a:off x="1" y="1610590"/>
          <a:ext cx="9276079" cy="381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99311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47">
            <a:extLst>
              <a:ext uri="{FF2B5EF4-FFF2-40B4-BE49-F238E27FC236}">
                <a16:creationId xmlns:a16="http://schemas.microsoft.com/office/drawing/2014/main" id="{592FD2BD-87C3-BCA8-C579-0B2F8A2F6375}"/>
              </a:ext>
            </a:extLst>
          </p:cNvPr>
          <p:cNvSpPr/>
          <p:nvPr/>
        </p:nvSpPr>
        <p:spPr>
          <a:xfrm flipH="1">
            <a:off x="8371942" y="1946822"/>
            <a:ext cx="1208348" cy="4273734"/>
          </a:xfrm>
          <a:prstGeom prst="roundRect">
            <a:avLst>
              <a:gd name="adj" fmla="val 128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127000" dist="12700" rotWithShape="0">
              <a:srgbClr val="000000">
                <a:alpha val="47150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endParaRPr lang="en-GB" altLang="zh-CN" sz="1200" b="1" dirty="0"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3" name="圆角矩形 47">
            <a:extLst>
              <a:ext uri="{FF2B5EF4-FFF2-40B4-BE49-F238E27FC236}">
                <a16:creationId xmlns:a16="http://schemas.microsoft.com/office/drawing/2014/main" id="{F18EDB40-020F-9E6F-FF53-945D5CE70AA7}"/>
              </a:ext>
            </a:extLst>
          </p:cNvPr>
          <p:cNvSpPr/>
          <p:nvPr/>
        </p:nvSpPr>
        <p:spPr>
          <a:xfrm>
            <a:off x="2124630" y="2868844"/>
            <a:ext cx="6042058" cy="1189569"/>
          </a:xfrm>
          <a:prstGeom prst="roundRect">
            <a:avLst>
              <a:gd name="adj" fmla="val 128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endParaRPr lang="en-GB" altLang="zh-CN" sz="1200" b="1" dirty="0"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4" name="圆角矩形 47">
            <a:extLst>
              <a:ext uri="{FF2B5EF4-FFF2-40B4-BE49-F238E27FC236}">
                <a16:creationId xmlns:a16="http://schemas.microsoft.com/office/drawing/2014/main" id="{0CAD726B-8BEF-31CA-1EF0-08EC38F0CD33}"/>
              </a:ext>
            </a:extLst>
          </p:cNvPr>
          <p:cNvSpPr/>
          <p:nvPr/>
        </p:nvSpPr>
        <p:spPr>
          <a:xfrm>
            <a:off x="2193539" y="2998349"/>
            <a:ext cx="1392939" cy="342000"/>
          </a:xfrm>
          <a:prstGeom prst="roundRect">
            <a:avLst>
              <a:gd name="adj" fmla="val 2676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GB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Deployment</a:t>
            </a:r>
            <a:r>
              <a:rPr lang="zh-CN" altLang="en-US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as</a:t>
            </a:r>
            <a:r>
              <a:rPr lang="zh-CN" altLang="en-US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Code</a:t>
            </a:r>
            <a:endParaRPr lang="en-GB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6" name="圆角矩形 47">
            <a:extLst>
              <a:ext uri="{FF2B5EF4-FFF2-40B4-BE49-F238E27FC236}">
                <a16:creationId xmlns:a16="http://schemas.microsoft.com/office/drawing/2014/main" id="{2CEA1955-CDA0-1DFC-3410-D60ED8A1F360}"/>
              </a:ext>
            </a:extLst>
          </p:cNvPr>
          <p:cNvSpPr/>
          <p:nvPr/>
        </p:nvSpPr>
        <p:spPr>
          <a:xfrm>
            <a:off x="3655619" y="2999950"/>
            <a:ext cx="994742" cy="342000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US" altLang="zh-CN" sz="1000" b="1" dirty="0" err="1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Workflow</a:t>
            </a:r>
            <a:endParaRPr lang="en-US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7" name="圆角矩形 47">
            <a:extLst>
              <a:ext uri="{FF2B5EF4-FFF2-40B4-BE49-F238E27FC236}">
                <a16:creationId xmlns:a16="http://schemas.microsoft.com/office/drawing/2014/main" id="{694002A6-DDE6-7333-6797-529A30B68DA2}"/>
              </a:ext>
            </a:extLst>
          </p:cNvPr>
          <p:cNvSpPr/>
          <p:nvPr/>
        </p:nvSpPr>
        <p:spPr>
          <a:xfrm>
            <a:off x="7195504" y="2998349"/>
            <a:ext cx="834957" cy="342000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Security</a:t>
            </a:r>
            <a:endParaRPr lang="en-GB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8" name="圆角矩形 47">
            <a:extLst>
              <a:ext uri="{FF2B5EF4-FFF2-40B4-BE49-F238E27FC236}">
                <a16:creationId xmlns:a16="http://schemas.microsoft.com/office/drawing/2014/main" id="{1D8228A2-A0F2-7F8B-BC26-4B78B99F6623}"/>
              </a:ext>
            </a:extLst>
          </p:cNvPr>
          <p:cNvSpPr/>
          <p:nvPr/>
        </p:nvSpPr>
        <p:spPr>
          <a:xfrm>
            <a:off x="4744181" y="2998349"/>
            <a:ext cx="1282632" cy="342000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Across Clusters Delivery</a:t>
            </a:r>
            <a:endParaRPr lang="en-GB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9" name="圆角矩形 47">
            <a:extLst>
              <a:ext uri="{FF2B5EF4-FFF2-40B4-BE49-F238E27FC236}">
                <a16:creationId xmlns:a16="http://schemas.microsoft.com/office/drawing/2014/main" id="{9E539A1E-AC91-0BD6-77B5-1B72319190A8}"/>
              </a:ext>
            </a:extLst>
          </p:cNvPr>
          <p:cNvSpPr/>
          <p:nvPr/>
        </p:nvSpPr>
        <p:spPr>
          <a:xfrm>
            <a:off x="6115567" y="2998349"/>
            <a:ext cx="986117" cy="342000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FF6B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US" altLang="zh-CN" sz="1000" b="1" dirty="0">
                <a:solidFill>
                  <a:srgbClr val="FF6B00"/>
                </a:solidFill>
                <a:latin typeface="Arial" panose="020B0604020202020204" pitchFamily="34" charset="0"/>
                <a:ea typeface="Alibaba PuHuiTi M" pitchFamily="18" charset="-122"/>
                <a:cs typeface="Arial" panose="020B0604020202020204" pitchFamily="34" charset="0"/>
                <a:sym typeface="Alibaba-PuHuiTi-R"/>
              </a:rPr>
              <a:t>Observability</a:t>
            </a:r>
            <a:endParaRPr lang="en-GB" altLang="zh-CN" sz="1000" b="1" dirty="0">
              <a:solidFill>
                <a:srgbClr val="FF6B00"/>
              </a:solidFill>
              <a:latin typeface="Arial" panose="020B0604020202020204" pitchFamily="34" charset="0"/>
              <a:ea typeface="Alibaba PuHuiTi M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3F672160-CED8-1BDD-8053-9ACDF069BD32}"/>
              </a:ext>
            </a:extLst>
          </p:cNvPr>
          <p:cNvSpPr/>
          <p:nvPr/>
        </p:nvSpPr>
        <p:spPr>
          <a:xfrm>
            <a:off x="922996" y="3309421"/>
            <a:ext cx="803363" cy="3367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VelaD</a:t>
            </a:r>
            <a:endParaRPr kumimoji="1" lang="en-US" altLang="zh-CN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47">
            <a:extLst>
              <a:ext uri="{FF2B5EF4-FFF2-40B4-BE49-F238E27FC236}">
                <a16:creationId xmlns:a16="http://schemas.microsoft.com/office/drawing/2014/main" id="{13CAD0C8-8971-5D9A-9B59-251E2B297CE5}"/>
              </a:ext>
            </a:extLst>
          </p:cNvPr>
          <p:cNvSpPr/>
          <p:nvPr/>
        </p:nvSpPr>
        <p:spPr>
          <a:xfrm>
            <a:off x="2194384" y="3580232"/>
            <a:ext cx="5836076" cy="295006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noFill/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28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rPr lang="en-US" altLang="zh-CN" sz="12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KubeVela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Control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Plane</a:t>
            </a:r>
            <a:endParaRPr lang="en-GB" altLang="zh-CN" sz="12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12" name="圆角矩形 47">
            <a:extLst>
              <a:ext uri="{FF2B5EF4-FFF2-40B4-BE49-F238E27FC236}">
                <a16:creationId xmlns:a16="http://schemas.microsoft.com/office/drawing/2014/main" id="{5FC0A167-A632-2D9D-E828-D4DA5B534056}"/>
              </a:ext>
            </a:extLst>
          </p:cNvPr>
          <p:cNvSpPr/>
          <p:nvPr/>
        </p:nvSpPr>
        <p:spPr>
          <a:xfrm>
            <a:off x="2114232" y="4413911"/>
            <a:ext cx="1530362" cy="415499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0000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Cloud</a:t>
            </a:r>
            <a:r>
              <a:rPr lang="zh-CN" altLang="en-US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Alibaba-PuHuiTi-R"/>
              </a:rPr>
              <a:t>Providers</a:t>
            </a:r>
          </a:p>
        </p:txBody>
      </p:sp>
      <p:sp>
        <p:nvSpPr>
          <p:cNvPr id="13" name="圆角矩形 47">
            <a:extLst>
              <a:ext uri="{FF2B5EF4-FFF2-40B4-BE49-F238E27FC236}">
                <a16:creationId xmlns:a16="http://schemas.microsoft.com/office/drawing/2014/main" id="{BD5C0217-EB65-2DB6-CB0E-23822519E62E}"/>
              </a:ext>
            </a:extLst>
          </p:cNvPr>
          <p:cNvSpPr/>
          <p:nvPr/>
        </p:nvSpPr>
        <p:spPr>
          <a:xfrm>
            <a:off x="3894988" y="4422934"/>
            <a:ext cx="2412816" cy="415499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0000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/>
            </a:pPr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Helvetica Neue"/>
              </a:rPr>
              <a:t>Multi</a:t>
            </a:r>
            <a:r>
              <a:rPr lang="zh-CN" altLang="en-US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Helvetica Neue"/>
              </a:rPr>
              <a:t>Kubernetes Clusters</a:t>
            </a:r>
            <a:endParaRPr lang="en-GB" altLang="zh-CN" sz="1200" b="1" dirty="0"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14" name="箭头">
            <a:extLst>
              <a:ext uri="{FF2B5EF4-FFF2-40B4-BE49-F238E27FC236}">
                <a16:creationId xmlns:a16="http://schemas.microsoft.com/office/drawing/2014/main" id="{12B021D6-9882-7326-5B3B-FE94C72055FE}"/>
              </a:ext>
            </a:extLst>
          </p:cNvPr>
          <p:cNvSpPr/>
          <p:nvPr/>
        </p:nvSpPr>
        <p:spPr>
          <a:xfrm rot="16200000" flipH="1">
            <a:off x="5518446" y="2295811"/>
            <a:ext cx="122610" cy="844437"/>
          </a:xfrm>
          <a:prstGeom prst="rightArrow">
            <a:avLst>
              <a:gd name="adj1" fmla="val 69568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5" name="圆角矩形 47">
            <a:extLst>
              <a:ext uri="{FF2B5EF4-FFF2-40B4-BE49-F238E27FC236}">
                <a16:creationId xmlns:a16="http://schemas.microsoft.com/office/drawing/2014/main" id="{A2BD8778-4DAC-AE7B-4246-BF96720BF279}"/>
              </a:ext>
            </a:extLst>
          </p:cNvPr>
          <p:cNvSpPr/>
          <p:nvPr/>
        </p:nvSpPr>
        <p:spPr>
          <a:xfrm>
            <a:off x="6558199" y="4422934"/>
            <a:ext cx="1458022" cy="415499"/>
          </a:xfrm>
          <a:prstGeom prst="roundRect">
            <a:avLst>
              <a:gd name="adj" fmla="val 1282"/>
            </a:avLst>
          </a:prstGeom>
          <a:solidFill>
            <a:srgbClr val="FFFFFF"/>
          </a:solidFill>
          <a:ln w="12700" cap="flat">
            <a:solidFill>
              <a:srgbClr val="000000"/>
            </a:solidFill>
            <a:prstDash val="sysDot"/>
            <a:miter lim="400000"/>
          </a:ln>
          <a:effectLst>
            <a:outerShdw blurRad="127000" dist="12700" rotWithShape="0">
              <a:srgbClr val="000000">
                <a:alpha val="24876"/>
              </a:srgbClr>
            </a:outerShdw>
          </a:effectLst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/>
            </a:pPr>
            <a:r>
              <a:rPr lang="en-US" altLang="zh-CN" sz="1200" b="1" dirty="0">
                <a:latin typeface="Arial" panose="020B0604020202020204" pitchFamily="34" charset="0"/>
                <a:ea typeface="Alibaba PuHuiTi R" pitchFamily="18" charset="-122"/>
                <a:cs typeface="Arial" panose="020B0604020202020204" pitchFamily="34" charset="0"/>
                <a:sym typeface="Helvetica Neue"/>
              </a:rPr>
              <a:t>IoT/Edge</a:t>
            </a:r>
            <a:endParaRPr lang="en-GB" altLang="zh-CN" sz="1200" b="1" dirty="0">
              <a:latin typeface="Arial" panose="020B0604020202020204" pitchFamily="34" charset="0"/>
              <a:ea typeface="Alibaba PuHuiTi R" pitchFamily="18" charset="-122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A8EF0E83-F450-60CF-DADF-85F43235F5E6}"/>
              </a:ext>
            </a:extLst>
          </p:cNvPr>
          <p:cNvSpPr/>
          <p:nvPr/>
        </p:nvSpPr>
        <p:spPr>
          <a:xfrm>
            <a:off x="4992464" y="1907922"/>
            <a:ext cx="1121633" cy="705075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VelaUX</a:t>
            </a:r>
            <a:endParaRPr lang="en-US" altLang="zh-CN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(UI Console)</a:t>
            </a: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C8325D96-56F0-E557-7598-A6213ECC2167}"/>
              </a:ext>
            </a:extLst>
          </p:cNvPr>
          <p:cNvSpPr/>
          <p:nvPr/>
        </p:nvSpPr>
        <p:spPr>
          <a:xfrm>
            <a:off x="8367736" y="1588383"/>
            <a:ext cx="1251148" cy="40305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0B050"/>
              </a:gs>
            </a:gsLst>
            <a:lin ang="10800000"/>
          </a:gradFill>
          <a:ln w="12700">
            <a:miter lim="400000"/>
          </a:ln>
          <a:effectLst>
            <a:outerShdw blurRad="50800" dist="50800" dir="5400000" sx="84676" sy="84676" algn="ctr" rotWithShape="0">
              <a:srgbClr val="000000">
                <a:alpha val="25924"/>
              </a:srgbClr>
            </a:outerShdw>
          </a:effectLst>
        </p:spPr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Addons</a:t>
            </a:r>
          </a:p>
        </p:txBody>
      </p:sp>
      <p:sp>
        <p:nvSpPr>
          <p:cNvPr id="18" name="箭头">
            <a:extLst>
              <a:ext uri="{FF2B5EF4-FFF2-40B4-BE49-F238E27FC236}">
                <a16:creationId xmlns:a16="http://schemas.microsoft.com/office/drawing/2014/main" id="{59773DBE-DF10-3B42-E5F7-D507F0660EAF}"/>
              </a:ext>
            </a:extLst>
          </p:cNvPr>
          <p:cNvSpPr/>
          <p:nvPr/>
        </p:nvSpPr>
        <p:spPr>
          <a:xfrm flipH="1">
            <a:off x="8208579" y="3185282"/>
            <a:ext cx="176287" cy="868506"/>
          </a:xfrm>
          <a:prstGeom prst="rightArrow">
            <a:avLst>
              <a:gd name="adj1" fmla="val 65857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99CBD0B-17E8-98BE-E3D2-BAD3B3F14473}"/>
              </a:ext>
            </a:extLst>
          </p:cNvPr>
          <p:cNvSpPr/>
          <p:nvPr/>
        </p:nvSpPr>
        <p:spPr>
          <a:xfrm rot="16200000">
            <a:off x="5065080" y="558441"/>
            <a:ext cx="128859" cy="5801903"/>
          </a:xfrm>
          <a:prstGeom prst="leftBrace">
            <a:avLst/>
          </a:prstGeom>
          <a:ln w="22225"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7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FFB0534-5B0F-C9C1-5E27-2A34837CD108}"/>
              </a:ext>
            </a:extLst>
          </p:cNvPr>
          <p:cNvCxnSpPr>
            <a:cxnSpLocks/>
            <a:stCxn id="32" idx="1"/>
            <a:endCxn id="16" idx="3"/>
          </p:cNvCxnSpPr>
          <p:nvPr/>
        </p:nvCxnSpPr>
        <p:spPr>
          <a:xfrm rot="10800000" flipV="1">
            <a:off x="6114097" y="2196465"/>
            <a:ext cx="2320156" cy="63995"/>
          </a:xfrm>
          <a:prstGeom prst="curvedConnector3">
            <a:avLst>
              <a:gd name="adj1" fmla="val 50000"/>
            </a:avLst>
          </a:prstGeom>
          <a:ln w="3175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">
            <a:extLst>
              <a:ext uri="{FF2B5EF4-FFF2-40B4-BE49-F238E27FC236}">
                <a16:creationId xmlns:a16="http://schemas.microsoft.com/office/drawing/2014/main" id="{9219D301-6F2D-E4BA-0405-78D93AC24846}"/>
              </a:ext>
            </a:extLst>
          </p:cNvPr>
          <p:cNvSpPr/>
          <p:nvPr/>
        </p:nvSpPr>
        <p:spPr>
          <a:xfrm>
            <a:off x="3544812" y="1907573"/>
            <a:ext cx="1121633" cy="705075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Vela CLI</a:t>
            </a:r>
          </a:p>
        </p:txBody>
      </p:sp>
      <p:sp>
        <p:nvSpPr>
          <p:cNvPr id="22" name="箭头">
            <a:extLst>
              <a:ext uri="{FF2B5EF4-FFF2-40B4-BE49-F238E27FC236}">
                <a16:creationId xmlns:a16="http://schemas.microsoft.com/office/drawing/2014/main" id="{60E42B16-2189-7583-7A17-A10771CB87A0}"/>
              </a:ext>
            </a:extLst>
          </p:cNvPr>
          <p:cNvSpPr/>
          <p:nvPr/>
        </p:nvSpPr>
        <p:spPr>
          <a:xfrm rot="16200000" flipH="1">
            <a:off x="4044322" y="2312042"/>
            <a:ext cx="122610" cy="844437"/>
          </a:xfrm>
          <a:prstGeom prst="rightArrow">
            <a:avLst>
              <a:gd name="adj1" fmla="val 69568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F96F0592-86E5-21AD-60F5-142B94E30A4B}"/>
              </a:ext>
            </a:extLst>
          </p:cNvPr>
          <p:cNvSpPr/>
          <p:nvPr/>
        </p:nvSpPr>
        <p:spPr>
          <a:xfrm>
            <a:off x="6596999" y="1907573"/>
            <a:ext cx="1121633" cy="705075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GitOps</a:t>
            </a:r>
            <a:endParaRPr lang="en-US" altLang="zh-CN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4" name="箭头">
            <a:extLst>
              <a:ext uri="{FF2B5EF4-FFF2-40B4-BE49-F238E27FC236}">
                <a16:creationId xmlns:a16="http://schemas.microsoft.com/office/drawing/2014/main" id="{CE2D35AE-89EC-38FB-C4FE-F6CD0457E82A}"/>
              </a:ext>
            </a:extLst>
          </p:cNvPr>
          <p:cNvSpPr/>
          <p:nvPr/>
        </p:nvSpPr>
        <p:spPr>
          <a:xfrm rot="16200000" flipH="1">
            <a:off x="7096509" y="2312042"/>
            <a:ext cx="122610" cy="844437"/>
          </a:xfrm>
          <a:prstGeom prst="rightArrow">
            <a:avLst>
              <a:gd name="adj1" fmla="val 69568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F227C9F8-7BA9-FAF4-6AD7-49C583AD9615}"/>
              </a:ext>
            </a:extLst>
          </p:cNvPr>
          <p:cNvSpPr/>
          <p:nvPr/>
        </p:nvSpPr>
        <p:spPr>
          <a:xfrm>
            <a:off x="2158567" y="1907573"/>
            <a:ext cx="1121633" cy="705075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" rIns="2286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API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(K8s</a:t>
            </a:r>
            <a:r>
              <a:rPr lang="zh-CN" alt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CRD)</a:t>
            </a:r>
          </a:p>
        </p:txBody>
      </p:sp>
      <p:sp>
        <p:nvSpPr>
          <p:cNvPr id="26" name="箭头">
            <a:extLst>
              <a:ext uri="{FF2B5EF4-FFF2-40B4-BE49-F238E27FC236}">
                <a16:creationId xmlns:a16="http://schemas.microsoft.com/office/drawing/2014/main" id="{7996F7B4-E99F-5BA9-11A6-1A3C275A8D28}"/>
              </a:ext>
            </a:extLst>
          </p:cNvPr>
          <p:cNvSpPr/>
          <p:nvPr/>
        </p:nvSpPr>
        <p:spPr>
          <a:xfrm rot="16200000" flipH="1">
            <a:off x="2658077" y="2312042"/>
            <a:ext cx="122610" cy="844437"/>
          </a:xfrm>
          <a:prstGeom prst="rightArrow">
            <a:avLst>
              <a:gd name="adj1" fmla="val 69568"/>
              <a:gd name="adj2" fmla="val 66212"/>
            </a:avLst>
          </a:prstGeom>
          <a:gradFill>
            <a:gsLst>
              <a:gs pos="0">
                <a:srgbClr val="8B929D"/>
              </a:gs>
              <a:gs pos="100000">
                <a:srgbClr val="80878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229306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"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2C91A44-679C-A84D-04CF-60CE453CEE18}"/>
              </a:ext>
            </a:extLst>
          </p:cNvPr>
          <p:cNvSpPr/>
          <p:nvPr/>
        </p:nvSpPr>
        <p:spPr>
          <a:xfrm>
            <a:off x="1822992" y="2914807"/>
            <a:ext cx="207818" cy="11436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5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448E1-B5E0-E4D4-3843-32527D2D2E17}"/>
              </a:ext>
            </a:extLst>
          </p:cNvPr>
          <p:cNvSpPr txBox="1"/>
          <p:nvPr/>
        </p:nvSpPr>
        <p:spPr>
          <a:xfrm>
            <a:off x="4357602" y="504039"/>
            <a:ext cx="3338421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hlinkClick r:id="rId4"/>
              </a:rPr>
              <a:t>https://github.com/kubevela/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9" name="Curved Connector 129">
            <a:extLst>
              <a:ext uri="{FF2B5EF4-FFF2-40B4-BE49-F238E27FC236}">
                <a16:creationId xmlns:a16="http://schemas.microsoft.com/office/drawing/2014/main" id="{6586EA34-0963-AD01-1630-4C4AB9A97AB2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 rot="5400000">
            <a:off x="4942563" y="4031700"/>
            <a:ext cx="326322" cy="13397"/>
          </a:xfrm>
          <a:prstGeom prst="curvedConnector3">
            <a:avLst>
              <a:gd name="adj1" fmla="val 50000"/>
            </a:avLst>
          </a:prstGeom>
          <a:ln w="3175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47">
            <a:extLst>
              <a:ext uri="{FF2B5EF4-FFF2-40B4-BE49-F238E27FC236}">
                <a16:creationId xmlns:a16="http://schemas.microsoft.com/office/drawing/2014/main" id="{C0E51705-38BC-B270-116C-0FA3EC86614D}"/>
              </a:ext>
            </a:extLst>
          </p:cNvPr>
          <p:cNvSpPr/>
          <p:nvPr/>
        </p:nvSpPr>
        <p:spPr>
          <a:xfrm>
            <a:off x="4466491" y="4201560"/>
            <a:ext cx="1265069" cy="218167"/>
          </a:xfrm>
          <a:prstGeom prst="roundRect">
            <a:avLst>
              <a:gd name="adj" fmla="val 128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Cluster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Gateway</a:t>
            </a:r>
            <a:endParaRPr kumimoji="1" lang="en-GB" altLang="zh-CN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31" name="圆角矩形 47">
            <a:extLst>
              <a:ext uri="{FF2B5EF4-FFF2-40B4-BE49-F238E27FC236}">
                <a16:creationId xmlns:a16="http://schemas.microsoft.com/office/drawing/2014/main" id="{DE05A3B8-EB66-E7BA-C6E8-59A6E504273B}"/>
              </a:ext>
            </a:extLst>
          </p:cNvPr>
          <p:cNvSpPr/>
          <p:nvPr/>
        </p:nvSpPr>
        <p:spPr>
          <a:xfrm>
            <a:off x="2281585" y="4191724"/>
            <a:ext cx="1265069" cy="218167"/>
          </a:xfrm>
          <a:prstGeom prst="roundRect">
            <a:avLst>
              <a:gd name="adj" fmla="val 128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Terraform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libaba-PuHuiTi-R"/>
              </a:rPr>
              <a:t>Controller</a:t>
            </a:r>
            <a:endParaRPr kumimoji="1" lang="en-GB" altLang="zh-CN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libaba-PuHuiTi-R"/>
            </a:endParaRPr>
          </a:p>
        </p:txBody>
      </p:sp>
      <p:sp>
        <p:nvSpPr>
          <p:cNvPr id="32" name="圆角矩形 159">
            <a:extLst>
              <a:ext uri="{FF2B5EF4-FFF2-40B4-BE49-F238E27FC236}">
                <a16:creationId xmlns:a16="http://schemas.microsoft.com/office/drawing/2014/main" id="{68F0F164-5859-0465-48F9-3EBA045870B3}"/>
              </a:ext>
            </a:extLst>
          </p:cNvPr>
          <p:cNvSpPr/>
          <p:nvPr/>
        </p:nvSpPr>
        <p:spPr>
          <a:xfrm>
            <a:off x="8434252" y="2061883"/>
            <a:ext cx="974122" cy="2691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圆角矩形 159">
            <a:extLst>
              <a:ext uri="{FF2B5EF4-FFF2-40B4-BE49-F238E27FC236}">
                <a16:creationId xmlns:a16="http://schemas.microsoft.com/office/drawing/2014/main" id="{45070AAC-9EAA-28EB-7467-1E028631297A}"/>
              </a:ext>
            </a:extLst>
          </p:cNvPr>
          <p:cNvSpPr/>
          <p:nvPr/>
        </p:nvSpPr>
        <p:spPr>
          <a:xfrm>
            <a:off x="8434252" y="2376688"/>
            <a:ext cx="978750" cy="2809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Prism</a:t>
            </a:r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圆角矩形 159">
            <a:extLst>
              <a:ext uri="{FF2B5EF4-FFF2-40B4-BE49-F238E27FC236}">
                <a16:creationId xmlns:a16="http://schemas.microsoft.com/office/drawing/2014/main" id="{7F879657-DCF8-C595-692F-1A0D7C00CC5D}"/>
              </a:ext>
            </a:extLst>
          </p:cNvPr>
          <p:cNvSpPr/>
          <p:nvPr/>
        </p:nvSpPr>
        <p:spPr>
          <a:xfrm>
            <a:off x="8434252" y="2710881"/>
            <a:ext cx="974122" cy="26875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</a:t>
            </a:r>
            <a:r>
              <a:rPr kumimoji="1" lang="zh-CN" altLang="en-US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圆角矩形 159">
            <a:extLst>
              <a:ext uri="{FF2B5EF4-FFF2-40B4-BE49-F238E27FC236}">
                <a16:creationId xmlns:a16="http://schemas.microsoft.com/office/drawing/2014/main" id="{6D77F156-7CE7-CBB7-34E8-29C255F23D48}"/>
              </a:ext>
            </a:extLst>
          </p:cNvPr>
          <p:cNvSpPr/>
          <p:nvPr/>
        </p:nvSpPr>
        <p:spPr>
          <a:xfrm>
            <a:off x="8448314" y="3043322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图片 117">
            <a:extLst>
              <a:ext uri="{FF2B5EF4-FFF2-40B4-BE49-F238E27FC236}">
                <a16:creationId xmlns:a16="http://schemas.microsoft.com/office/drawing/2014/main" id="{BB8736FE-4C73-16E6-ED3B-1FAB20CAB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44" y="3064579"/>
            <a:ext cx="527802" cy="244842"/>
          </a:xfrm>
          <a:prstGeom prst="rect">
            <a:avLst/>
          </a:prstGeom>
        </p:spPr>
      </p:pic>
      <p:sp>
        <p:nvSpPr>
          <p:cNvPr id="37" name="圆角矩形 159">
            <a:extLst>
              <a:ext uri="{FF2B5EF4-FFF2-40B4-BE49-F238E27FC236}">
                <a16:creationId xmlns:a16="http://schemas.microsoft.com/office/drawing/2014/main" id="{35C24698-86F1-FE5B-0A95-9F21435BC71D}"/>
              </a:ext>
            </a:extLst>
          </p:cNvPr>
          <p:cNvSpPr/>
          <p:nvPr/>
        </p:nvSpPr>
        <p:spPr>
          <a:xfrm>
            <a:off x="8452143" y="3389979"/>
            <a:ext cx="981907" cy="2870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图片 118">
            <a:extLst>
              <a:ext uri="{FF2B5EF4-FFF2-40B4-BE49-F238E27FC236}">
                <a16:creationId xmlns:a16="http://schemas.microsoft.com/office/drawing/2014/main" id="{08F3BE70-7609-DE48-9BB1-CE91DC763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619" y="3403044"/>
            <a:ext cx="455710" cy="234760"/>
          </a:xfrm>
          <a:prstGeom prst="rect">
            <a:avLst/>
          </a:prstGeom>
        </p:spPr>
      </p:pic>
      <p:sp>
        <p:nvSpPr>
          <p:cNvPr id="39" name="圆角矩形 159">
            <a:extLst>
              <a:ext uri="{FF2B5EF4-FFF2-40B4-BE49-F238E27FC236}">
                <a16:creationId xmlns:a16="http://schemas.microsoft.com/office/drawing/2014/main" id="{B593F3B9-6FD6-4FAD-C093-3EDB633563B4}"/>
              </a:ext>
            </a:extLst>
          </p:cNvPr>
          <p:cNvSpPr/>
          <p:nvPr/>
        </p:nvSpPr>
        <p:spPr>
          <a:xfrm>
            <a:off x="8449664" y="3765104"/>
            <a:ext cx="981907" cy="2870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图片 169">
            <a:extLst>
              <a:ext uri="{FF2B5EF4-FFF2-40B4-BE49-F238E27FC236}">
                <a16:creationId xmlns:a16="http://schemas.microsoft.com/office/drawing/2014/main" id="{C7D5E8AB-9E7D-A15B-5AF7-797506DA3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1125" y="3794324"/>
            <a:ext cx="841883" cy="215061"/>
          </a:xfrm>
          <a:prstGeom prst="rect">
            <a:avLst/>
          </a:prstGeom>
        </p:spPr>
      </p:pic>
      <p:sp>
        <p:nvSpPr>
          <p:cNvPr id="41" name="圆角矩形 159">
            <a:extLst>
              <a:ext uri="{FF2B5EF4-FFF2-40B4-BE49-F238E27FC236}">
                <a16:creationId xmlns:a16="http://schemas.microsoft.com/office/drawing/2014/main" id="{CFC0AC86-2466-40D6-FDBA-CCDA6B3E3C9F}"/>
              </a:ext>
            </a:extLst>
          </p:cNvPr>
          <p:cNvSpPr/>
          <p:nvPr/>
        </p:nvSpPr>
        <p:spPr>
          <a:xfrm>
            <a:off x="8453752" y="4129737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图片 171">
            <a:extLst>
              <a:ext uri="{FF2B5EF4-FFF2-40B4-BE49-F238E27FC236}">
                <a16:creationId xmlns:a16="http://schemas.microsoft.com/office/drawing/2014/main" id="{52126900-037E-AA97-AA6D-4779D35A2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303" y="4158400"/>
            <a:ext cx="310382" cy="228131"/>
          </a:xfrm>
          <a:prstGeom prst="rect">
            <a:avLst/>
          </a:prstGeom>
        </p:spPr>
      </p:pic>
      <p:sp>
        <p:nvSpPr>
          <p:cNvPr id="43" name="圆角矩形 159">
            <a:extLst>
              <a:ext uri="{FF2B5EF4-FFF2-40B4-BE49-F238E27FC236}">
                <a16:creationId xmlns:a16="http://schemas.microsoft.com/office/drawing/2014/main" id="{2C70480B-08E1-1066-1B2A-4F030F4C31C7}"/>
              </a:ext>
            </a:extLst>
          </p:cNvPr>
          <p:cNvSpPr/>
          <p:nvPr/>
        </p:nvSpPr>
        <p:spPr>
          <a:xfrm>
            <a:off x="8461126" y="4469889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图片 173">
            <a:extLst>
              <a:ext uri="{FF2B5EF4-FFF2-40B4-BE49-F238E27FC236}">
                <a16:creationId xmlns:a16="http://schemas.microsoft.com/office/drawing/2014/main" id="{E94EE8AC-F34B-4E96-2446-33D4CBA974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7970" y="4522714"/>
            <a:ext cx="861458" cy="183191"/>
          </a:xfrm>
          <a:prstGeom prst="rect">
            <a:avLst/>
          </a:prstGeom>
        </p:spPr>
      </p:pic>
      <p:sp>
        <p:nvSpPr>
          <p:cNvPr id="45" name="圆角矩形 159">
            <a:extLst>
              <a:ext uri="{FF2B5EF4-FFF2-40B4-BE49-F238E27FC236}">
                <a16:creationId xmlns:a16="http://schemas.microsoft.com/office/drawing/2014/main" id="{290213D3-3C8E-B086-6AA7-F3455BDB0FFF}"/>
              </a:ext>
            </a:extLst>
          </p:cNvPr>
          <p:cNvSpPr/>
          <p:nvPr/>
        </p:nvSpPr>
        <p:spPr>
          <a:xfrm>
            <a:off x="8461126" y="4830199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图片 176">
            <a:extLst>
              <a:ext uri="{FF2B5EF4-FFF2-40B4-BE49-F238E27FC236}">
                <a16:creationId xmlns:a16="http://schemas.microsoft.com/office/drawing/2014/main" id="{D1CB24E2-960E-D0D7-6C0D-5DD7A0E503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4307" y="4861568"/>
            <a:ext cx="787759" cy="188324"/>
          </a:xfrm>
          <a:prstGeom prst="rect">
            <a:avLst/>
          </a:prstGeom>
        </p:spPr>
      </p:pic>
      <p:sp>
        <p:nvSpPr>
          <p:cNvPr id="47" name="圆角矩形 159">
            <a:extLst>
              <a:ext uri="{FF2B5EF4-FFF2-40B4-BE49-F238E27FC236}">
                <a16:creationId xmlns:a16="http://schemas.microsoft.com/office/drawing/2014/main" id="{15A85554-5677-F8E4-8D53-8B0239713D0B}"/>
              </a:ext>
            </a:extLst>
          </p:cNvPr>
          <p:cNvSpPr/>
          <p:nvPr/>
        </p:nvSpPr>
        <p:spPr>
          <a:xfrm>
            <a:off x="8449539" y="5179371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图片 180">
            <a:extLst>
              <a:ext uri="{FF2B5EF4-FFF2-40B4-BE49-F238E27FC236}">
                <a16:creationId xmlns:a16="http://schemas.microsoft.com/office/drawing/2014/main" id="{0577960A-AE3B-C196-723C-324E8C0A9B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9496" y="5231232"/>
            <a:ext cx="171898" cy="171898"/>
          </a:xfrm>
          <a:prstGeom prst="rect">
            <a:avLst/>
          </a:prstGeom>
        </p:spPr>
      </p:pic>
      <p:sp>
        <p:nvSpPr>
          <p:cNvPr id="49" name="文本框 181">
            <a:extLst>
              <a:ext uri="{FF2B5EF4-FFF2-40B4-BE49-F238E27FC236}">
                <a16:creationId xmlns:a16="http://schemas.microsoft.com/office/drawing/2014/main" id="{4ABB5892-9C35-FD48-DFA3-CB7EBC51E3F4}"/>
              </a:ext>
            </a:extLst>
          </p:cNvPr>
          <p:cNvSpPr txBox="1"/>
          <p:nvPr/>
        </p:nvSpPr>
        <p:spPr>
          <a:xfrm>
            <a:off x="8592520" y="5190508"/>
            <a:ext cx="871957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kumimoji="1" lang="en-US" altLang="zh-CN" sz="700" b="1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kumimoji="1" lang="zh-CN" alt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700" b="1" dirty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kumimoji="1" lang="zh-CN" alt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700" b="1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kumimoji="1" lang="zh-CN" altLang="en-US" sz="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圆角矩形 159">
            <a:extLst>
              <a:ext uri="{FF2B5EF4-FFF2-40B4-BE49-F238E27FC236}">
                <a16:creationId xmlns:a16="http://schemas.microsoft.com/office/drawing/2014/main" id="{42F5E224-040A-B232-EE2D-7C1D4DC7C294}"/>
              </a:ext>
            </a:extLst>
          </p:cNvPr>
          <p:cNvSpPr/>
          <p:nvPr/>
        </p:nvSpPr>
        <p:spPr>
          <a:xfrm>
            <a:off x="8442682" y="5541938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8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图片 182">
            <a:extLst>
              <a:ext uri="{FF2B5EF4-FFF2-40B4-BE49-F238E27FC236}">
                <a16:creationId xmlns:a16="http://schemas.microsoft.com/office/drawing/2014/main" id="{DDA1D653-4A14-A964-9EFA-BB981852A2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6751" y="5313226"/>
            <a:ext cx="709624" cy="709624"/>
          </a:xfrm>
          <a:prstGeom prst="rect">
            <a:avLst/>
          </a:prstGeom>
        </p:spPr>
      </p:pic>
      <p:sp>
        <p:nvSpPr>
          <p:cNvPr id="52" name="文本框 191">
            <a:extLst>
              <a:ext uri="{FF2B5EF4-FFF2-40B4-BE49-F238E27FC236}">
                <a16:creationId xmlns:a16="http://schemas.microsoft.com/office/drawing/2014/main" id="{1710C98F-5E71-551C-EE82-586ED1056E71}"/>
              </a:ext>
            </a:extLst>
          </p:cNvPr>
          <p:cNvSpPr txBox="1"/>
          <p:nvPr/>
        </p:nvSpPr>
        <p:spPr>
          <a:xfrm>
            <a:off x="9770437" y="4363604"/>
            <a:ext cx="1084517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000" b="1" dirty="0">
                <a:latin typeface="Hei" pitchFamily="2" charset="-122"/>
                <a:ea typeface="Hei" pitchFamily="2" charset="-122"/>
              </a:rPr>
              <a:t>社区已经具备</a:t>
            </a:r>
            <a:endParaRPr lang="en-US" altLang="zh-CN" sz="1000" b="1" dirty="0">
              <a:latin typeface="Hei" pitchFamily="2" charset="-122"/>
              <a:ea typeface="Hei" pitchFamily="2" charset="-122"/>
            </a:endParaRPr>
          </a:p>
          <a:p>
            <a:pPr algn="ctr"/>
            <a:r>
              <a:rPr lang="en-US" altLang="zh-CN" sz="1000" b="1" dirty="0">
                <a:solidFill>
                  <a:schemeClr val="accent5"/>
                </a:solidFill>
                <a:latin typeface="Hei" pitchFamily="2" charset="-122"/>
                <a:ea typeface="Hei" pitchFamily="2" charset="-122"/>
              </a:rPr>
              <a:t>50+</a:t>
            </a:r>
            <a:r>
              <a:rPr lang="zh-CN" altLang="en-US" sz="1000" b="1" dirty="0">
                <a:solidFill>
                  <a:schemeClr val="accent5"/>
                </a:solidFill>
                <a:latin typeface="Hei" pitchFamily="2" charset="-122"/>
                <a:ea typeface="Hei" pitchFamily="2" charset="-122"/>
              </a:rPr>
              <a:t> </a:t>
            </a:r>
            <a:r>
              <a:rPr lang="zh-CN" altLang="en-US" sz="1000" b="1" dirty="0">
                <a:latin typeface="Hei" pitchFamily="2" charset="-122"/>
                <a:ea typeface="Hei" pitchFamily="2" charset="-122"/>
              </a:rPr>
              <a:t>认证插件</a:t>
            </a:r>
            <a:endParaRPr lang="en-US" altLang="zh-CN" sz="1000" b="1" dirty="0">
              <a:latin typeface="Hei" pitchFamily="2" charset="-122"/>
              <a:ea typeface="Hei" pitchFamily="2" charset="-122"/>
            </a:endParaRPr>
          </a:p>
        </p:txBody>
      </p:sp>
      <p:sp>
        <p:nvSpPr>
          <p:cNvPr id="53" name="右大括号 192">
            <a:extLst>
              <a:ext uri="{FF2B5EF4-FFF2-40B4-BE49-F238E27FC236}">
                <a16:creationId xmlns:a16="http://schemas.microsoft.com/office/drawing/2014/main" id="{FDEBCA94-BF08-7651-499C-D07AF944B2F7}"/>
              </a:ext>
            </a:extLst>
          </p:cNvPr>
          <p:cNvSpPr/>
          <p:nvPr/>
        </p:nvSpPr>
        <p:spPr>
          <a:xfrm>
            <a:off x="9500756" y="3109668"/>
            <a:ext cx="322554" cy="2913182"/>
          </a:xfrm>
          <a:custGeom>
            <a:avLst/>
            <a:gdLst>
              <a:gd name="connsiteX0" fmla="*/ 0 w 298032"/>
              <a:gd name="connsiteY0" fmla="*/ 0 h 5826364"/>
              <a:gd name="connsiteX1" fmla="*/ 149016 w 298032"/>
              <a:gd name="connsiteY1" fmla="*/ 24835 h 5826364"/>
              <a:gd name="connsiteX2" fmla="*/ 149016 w 298032"/>
              <a:gd name="connsiteY2" fmla="*/ 654808 h 5826364"/>
              <a:gd name="connsiteX3" fmla="*/ 149016 w 298032"/>
              <a:gd name="connsiteY3" fmla="*/ 1198875 h 5826364"/>
              <a:gd name="connsiteX4" fmla="*/ 149016 w 298032"/>
              <a:gd name="connsiteY4" fmla="*/ 1714307 h 5826364"/>
              <a:gd name="connsiteX5" fmla="*/ 149016 w 298032"/>
              <a:gd name="connsiteY5" fmla="*/ 2315645 h 5826364"/>
              <a:gd name="connsiteX6" fmla="*/ 149016 w 298032"/>
              <a:gd name="connsiteY6" fmla="*/ 2888347 h 5826364"/>
              <a:gd name="connsiteX7" fmla="*/ 298032 w 298032"/>
              <a:gd name="connsiteY7" fmla="*/ 2913182 h 5826364"/>
              <a:gd name="connsiteX8" fmla="*/ 149016 w 298032"/>
              <a:gd name="connsiteY8" fmla="*/ 2938017 h 5826364"/>
              <a:gd name="connsiteX9" fmla="*/ 149016 w 298032"/>
              <a:gd name="connsiteY9" fmla="*/ 3510719 h 5826364"/>
              <a:gd name="connsiteX10" fmla="*/ 149016 w 298032"/>
              <a:gd name="connsiteY10" fmla="*/ 4083422 h 5826364"/>
              <a:gd name="connsiteX11" fmla="*/ 149016 w 298032"/>
              <a:gd name="connsiteY11" fmla="*/ 4684759 h 5826364"/>
              <a:gd name="connsiteX12" fmla="*/ 149016 w 298032"/>
              <a:gd name="connsiteY12" fmla="*/ 5171556 h 5826364"/>
              <a:gd name="connsiteX13" fmla="*/ 149016 w 298032"/>
              <a:gd name="connsiteY13" fmla="*/ 5801529 h 5826364"/>
              <a:gd name="connsiteX14" fmla="*/ 0 w 298032"/>
              <a:gd name="connsiteY14" fmla="*/ 5826364 h 5826364"/>
              <a:gd name="connsiteX15" fmla="*/ 0 w 298032"/>
              <a:gd name="connsiteY15" fmla="*/ 5062463 h 5826364"/>
              <a:gd name="connsiteX16" fmla="*/ 0 w 298032"/>
              <a:gd name="connsiteY16" fmla="*/ 4356826 h 5826364"/>
              <a:gd name="connsiteX17" fmla="*/ 0 w 298032"/>
              <a:gd name="connsiteY17" fmla="*/ 3651188 h 5826364"/>
              <a:gd name="connsiteX18" fmla="*/ 0 w 298032"/>
              <a:gd name="connsiteY18" fmla="*/ 3178605 h 5826364"/>
              <a:gd name="connsiteX19" fmla="*/ 0 w 298032"/>
              <a:gd name="connsiteY19" fmla="*/ 2647759 h 5826364"/>
              <a:gd name="connsiteX20" fmla="*/ 0 w 298032"/>
              <a:gd name="connsiteY20" fmla="*/ 1942121 h 5826364"/>
              <a:gd name="connsiteX21" fmla="*/ 0 w 298032"/>
              <a:gd name="connsiteY21" fmla="*/ 1353011 h 5826364"/>
              <a:gd name="connsiteX22" fmla="*/ 0 w 298032"/>
              <a:gd name="connsiteY22" fmla="*/ 822165 h 5826364"/>
              <a:gd name="connsiteX23" fmla="*/ 0 w 298032"/>
              <a:gd name="connsiteY23" fmla="*/ 0 h 5826364"/>
              <a:gd name="connsiteX0" fmla="*/ 0 w 298032"/>
              <a:gd name="connsiteY0" fmla="*/ 0 h 5826364"/>
              <a:gd name="connsiteX1" fmla="*/ 149016 w 298032"/>
              <a:gd name="connsiteY1" fmla="*/ 24835 h 5826364"/>
              <a:gd name="connsiteX2" fmla="*/ 149016 w 298032"/>
              <a:gd name="connsiteY2" fmla="*/ 511632 h 5826364"/>
              <a:gd name="connsiteX3" fmla="*/ 149016 w 298032"/>
              <a:gd name="connsiteY3" fmla="*/ 1112970 h 5826364"/>
              <a:gd name="connsiteX4" fmla="*/ 149016 w 298032"/>
              <a:gd name="connsiteY4" fmla="*/ 1599767 h 5826364"/>
              <a:gd name="connsiteX5" fmla="*/ 149016 w 298032"/>
              <a:gd name="connsiteY5" fmla="*/ 2143834 h 5826364"/>
              <a:gd name="connsiteX6" fmla="*/ 149016 w 298032"/>
              <a:gd name="connsiteY6" fmla="*/ 2888347 h 5826364"/>
              <a:gd name="connsiteX7" fmla="*/ 298032 w 298032"/>
              <a:gd name="connsiteY7" fmla="*/ 2913182 h 5826364"/>
              <a:gd name="connsiteX8" fmla="*/ 149016 w 298032"/>
              <a:gd name="connsiteY8" fmla="*/ 2938017 h 5826364"/>
              <a:gd name="connsiteX9" fmla="*/ 149016 w 298032"/>
              <a:gd name="connsiteY9" fmla="*/ 3424814 h 5826364"/>
              <a:gd name="connsiteX10" fmla="*/ 149016 w 298032"/>
              <a:gd name="connsiteY10" fmla="*/ 3968881 h 5826364"/>
              <a:gd name="connsiteX11" fmla="*/ 149016 w 298032"/>
              <a:gd name="connsiteY11" fmla="*/ 4598854 h 5826364"/>
              <a:gd name="connsiteX12" fmla="*/ 149016 w 298032"/>
              <a:gd name="connsiteY12" fmla="*/ 5114286 h 5826364"/>
              <a:gd name="connsiteX13" fmla="*/ 149016 w 298032"/>
              <a:gd name="connsiteY13" fmla="*/ 5801529 h 5826364"/>
              <a:gd name="connsiteX14" fmla="*/ 0 w 298032"/>
              <a:gd name="connsiteY14" fmla="*/ 5826364 h 582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8032" h="5826364" stroke="0" extrusionOk="0">
                <a:moveTo>
                  <a:pt x="0" y="0"/>
                </a:moveTo>
                <a:cubicBezTo>
                  <a:pt x="79925" y="-1464"/>
                  <a:pt x="148382" y="11357"/>
                  <a:pt x="149016" y="24835"/>
                </a:cubicBezTo>
                <a:cubicBezTo>
                  <a:pt x="146787" y="203719"/>
                  <a:pt x="131051" y="450040"/>
                  <a:pt x="149016" y="654808"/>
                </a:cubicBezTo>
                <a:cubicBezTo>
                  <a:pt x="166981" y="859576"/>
                  <a:pt x="161471" y="1051604"/>
                  <a:pt x="149016" y="1198875"/>
                </a:cubicBezTo>
                <a:cubicBezTo>
                  <a:pt x="136561" y="1346146"/>
                  <a:pt x="167054" y="1476893"/>
                  <a:pt x="149016" y="1714307"/>
                </a:cubicBezTo>
                <a:cubicBezTo>
                  <a:pt x="130978" y="1951721"/>
                  <a:pt x="158593" y="2120713"/>
                  <a:pt x="149016" y="2315645"/>
                </a:cubicBezTo>
                <a:cubicBezTo>
                  <a:pt x="139439" y="2510577"/>
                  <a:pt x="130927" y="2659335"/>
                  <a:pt x="149016" y="2888347"/>
                </a:cubicBezTo>
                <a:cubicBezTo>
                  <a:pt x="154126" y="2893747"/>
                  <a:pt x="207620" y="2920312"/>
                  <a:pt x="298032" y="2913182"/>
                </a:cubicBezTo>
                <a:cubicBezTo>
                  <a:pt x="216574" y="2913332"/>
                  <a:pt x="147889" y="2926166"/>
                  <a:pt x="149016" y="2938017"/>
                </a:cubicBezTo>
                <a:cubicBezTo>
                  <a:pt x="143549" y="3161425"/>
                  <a:pt x="149237" y="3258593"/>
                  <a:pt x="149016" y="3510719"/>
                </a:cubicBezTo>
                <a:cubicBezTo>
                  <a:pt x="148795" y="3762845"/>
                  <a:pt x="176228" y="3798555"/>
                  <a:pt x="149016" y="4083422"/>
                </a:cubicBezTo>
                <a:cubicBezTo>
                  <a:pt x="121804" y="4368289"/>
                  <a:pt x="172710" y="4398496"/>
                  <a:pt x="149016" y="4684759"/>
                </a:cubicBezTo>
                <a:cubicBezTo>
                  <a:pt x="125322" y="4971022"/>
                  <a:pt x="169178" y="5004348"/>
                  <a:pt x="149016" y="5171556"/>
                </a:cubicBezTo>
                <a:cubicBezTo>
                  <a:pt x="128854" y="5338764"/>
                  <a:pt x="117674" y="5497080"/>
                  <a:pt x="149016" y="5801529"/>
                </a:cubicBezTo>
                <a:cubicBezTo>
                  <a:pt x="150916" y="5806306"/>
                  <a:pt x="78922" y="5826918"/>
                  <a:pt x="0" y="5826364"/>
                </a:cubicBezTo>
                <a:cubicBezTo>
                  <a:pt x="-34275" y="5499644"/>
                  <a:pt x="38014" y="5385025"/>
                  <a:pt x="0" y="5062463"/>
                </a:cubicBezTo>
                <a:cubicBezTo>
                  <a:pt x="-38014" y="4739901"/>
                  <a:pt x="-4001" y="4542233"/>
                  <a:pt x="0" y="4356826"/>
                </a:cubicBezTo>
                <a:cubicBezTo>
                  <a:pt x="4001" y="4171419"/>
                  <a:pt x="16999" y="3986144"/>
                  <a:pt x="0" y="3651188"/>
                </a:cubicBezTo>
                <a:cubicBezTo>
                  <a:pt x="-16999" y="3316232"/>
                  <a:pt x="5880" y="3349763"/>
                  <a:pt x="0" y="3178605"/>
                </a:cubicBezTo>
                <a:cubicBezTo>
                  <a:pt x="-5880" y="3007447"/>
                  <a:pt x="-4157" y="2808303"/>
                  <a:pt x="0" y="2647759"/>
                </a:cubicBezTo>
                <a:cubicBezTo>
                  <a:pt x="4157" y="2487215"/>
                  <a:pt x="-6688" y="2084168"/>
                  <a:pt x="0" y="1942121"/>
                </a:cubicBezTo>
                <a:cubicBezTo>
                  <a:pt x="6688" y="1800074"/>
                  <a:pt x="-6538" y="1510529"/>
                  <a:pt x="0" y="1353011"/>
                </a:cubicBezTo>
                <a:cubicBezTo>
                  <a:pt x="6538" y="1195493"/>
                  <a:pt x="2380" y="1031569"/>
                  <a:pt x="0" y="822165"/>
                </a:cubicBezTo>
                <a:cubicBezTo>
                  <a:pt x="-2380" y="612761"/>
                  <a:pt x="-27487" y="275030"/>
                  <a:pt x="0" y="0"/>
                </a:cubicBezTo>
                <a:close/>
              </a:path>
              <a:path w="298032" h="5826364" fill="none" extrusionOk="0">
                <a:moveTo>
                  <a:pt x="0" y="0"/>
                </a:moveTo>
                <a:cubicBezTo>
                  <a:pt x="81099" y="1496"/>
                  <a:pt x="150004" y="8080"/>
                  <a:pt x="149016" y="24835"/>
                </a:cubicBezTo>
                <a:cubicBezTo>
                  <a:pt x="139129" y="210903"/>
                  <a:pt x="153030" y="313265"/>
                  <a:pt x="149016" y="511632"/>
                </a:cubicBezTo>
                <a:cubicBezTo>
                  <a:pt x="145002" y="709999"/>
                  <a:pt x="123860" y="813164"/>
                  <a:pt x="149016" y="1112970"/>
                </a:cubicBezTo>
                <a:cubicBezTo>
                  <a:pt x="174172" y="1412776"/>
                  <a:pt x="134205" y="1388320"/>
                  <a:pt x="149016" y="1599767"/>
                </a:cubicBezTo>
                <a:cubicBezTo>
                  <a:pt x="163827" y="1811214"/>
                  <a:pt x="137582" y="1935219"/>
                  <a:pt x="149016" y="2143834"/>
                </a:cubicBezTo>
                <a:cubicBezTo>
                  <a:pt x="160450" y="2352449"/>
                  <a:pt x="124250" y="2708986"/>
                  <a:pt x="149016" y="2888347"/>
                </a:cubicBezTo>
                <a:cubicBezTo>
                  <a:pt x="155156" y="2897451"/>
                  <a:pt x="217038" y="2910917"/>
                  <a:pt x="298032" y="2913182"/>
                </a:cubicBezTo>
                <a:cubicBezTo>
                  <a:pt x="213311" y="2912253"/>
                  <a:pt x="150761" y="2922585"/>
                  <a:pt x="149016" y="2938017"/>
                </a:cubicBezTo>
                <a:cubicBezTo>
                  <a:pt x="152963" y="3093443"/>
                  <a:pt x="143240" y="3246028"/>
                  <a:pt x="149016" y="3424814"/>
                </a:cubicBezTo>
                <a:cubicBezTo>
                  <a:pt x="154792" y="3603600"/>
                  <a:pt x="123115" y="3847929"/>
                  <a:pt x="149016" y="3968881"/>
                </a:cubicBezTo>
                <a:cubicBezTo>
                  <a:pt x="174917" y="4089833"/>
                  <a:pt x="175239" y="4311413"/>
                  <a:pt x="149016" y="4598854"/>
                </a:cubicBezTo>
                <a:cubicBezTo>
                  <a:pt x="122793" y="4886295"/>
                  <a:pt x="139435" y="5009701"/>
                  <a:pt x="149016" y="5114286"/>
                </a:cubicBezTo>
                <a:cubicBezTo>
                  <a:pt x="158597" y="5218871"/>
                  <a:pt x="171087" y="5584072"/>
                  <a:pt x="149016" y="5801529"/>
                </a:cubicBezTo>
                <a:cubicBezTo>
                  <a:pt x="139955" y="5821095"/>
                  <a:pt x="80187" y="5823203"/>
                  <a:pt x="0" y="5826364"/>
                </a:cubicBezTo>
              </a:path>
            </a:pathLst>
          </a:custGeom>
          <a:noFill/>
          <a:ln w="25400" cap="rnd">
            <a:solidFill>
              <a:schemeClr val="bg1">
                <a:lumMod val="50000"/>
              </a:schemeClr>
            </a:solidFill>
            <a:prstDash val="sysDot"/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2554"/>
                      <a:gd name="connsiteY0" fmla="*/ 0 h 2913182"/>
                      <a:gd name="connsiteX1" fmla="*/ 161277 w 322554"/>
                      <a:gd name="connsiteY1" fmla="*/ 12417 h 2913182"/>
                      <a:gd name="connsiteX2" fmla="*/ 161277 w 322554"/>
                      <a:gd name="connsiteY2" fmla="*/ 327404 h 2913182"/>
                      <a:gd name="connsiteX3" fmla="*/ 161277 w 322554"/>
                      <a:gd name="connsiteY3" fmla="*/ 599437 h 2913182"/>
                      <a:gd name="connsiteX4" fmla="*/ 161277 w 322554"/>
                      <a:gd name="connsiteY4" fmla="*/ 857153 h 2913182"/>
                      <a:gd name="connsiteX5" fmla="*/ 161277 w 322554"/>
                      <a:gd name="connsiteY5" fmla="*/ 1157822 h 2913182"/>
                      <a:gd name="connsiteX6" fmla="*/ 161277 w 322554"/>
                      <a:gd name="connsiteY6" fmla="*/ 1444173 h 2913182"/>
                      <a:gd name="connsiteX7" fmla="*/ 322554 w 322554"/>
                      <a:gd name="connsiteY7" fmla="*/ 1456591 h 2913182"/>
                      <a:gd name="connsiteX8" fmla="*/ 161277 w 322554"/>
                      <a:gd name="connsiteY8" fmla="*/ 1469008 h 2913182"/>
                      <a:gd name="connsiteX9" fmla="*/ 161277 w 322554"/>
                      <a:gd name="connsiteY9" fmla="*/ 1755359 h 2913182"/>
                      <a:gd name="connsiteX10" fmla="*/ 161277 w 322554"/>
                      <a:gd name="connsiteY10" fmla="*/ 2041711 h 2913182"/>
                      <a:gd name="connsiteX11" fmla="*/ 161277 w 322554"/>
                      <a:gd name="connsiteY11" fmla="*/ 2342379 h 2913182"/>
                      <a:gd name="connsiteX12" fmla="*/ 161277 w 322554"/>
                      <a:gd name="connsiteY12" fmla="*/ 2585778 h 2913182"/>
                      <a:gd name="connsiteX13" fmla="*/ 161277 w 322554"/>
                      <a:gd name="connsiteY13" fmla="*/ 2900764 h 2913182"/>
                      <a:gd name="connsiteX14" fmla="*/ 0 w 322554"/>
                      <a:gd name="connsiteY14" fmla="*/ 2913182 h 2913182"/>
                      <a:gd name="connsiteX15" fmla="*/ 0 w 322554"/>
                      <a:gd name="connsiteY15" fmla="*/ 2531231 h 2913182"/>
                      <a:gd name="connsiteX16" fmla="*/ 0 w 322554"/>
                      <a:gd name="connsiteY16" fmla="*/ 2178413 h 2913182"/>
                      <a:gd name="connsiteX17" fmla="*/ 0 w 322554"/>
                      <a:gd name="connsiteY17" fmla="*/ 1825594 h 2913182"/>
                      <a:gd name="connsiteX18" fmla="*/ 0 w 322554"/>
                      <a:gd name="connsiteY18" fmla="*/ 1589302 h 2913182"/>
                      <a:gd name="connsiteX19" fmla="*/ 0 w 322554"/>
                      <a:gd name="connsiteY19" fmla="*/ 1323879 h 2913182"/>
                      <a:gd name="connsiteX20" fmla="*/ 0 w 322554"/>
                      <a:gd name="connsiteY20" fmla="*/ 971060 h 2913182"/>
                      <a:gd name="connsiteX21" fmla="*/ 0 w 322554"/>
                      <a:gd name="connsiteY21" fmla="*/ 676505 h 2913182"/>
                      <a:gd name="connsiteX22" fmla="*/ 0 w 322554"/>
                      <a:gd name="connsiteY22" fmla="*/ 411082 h 2913182"/>
                      <a:gd name="connsiteX23" fmla="*/ 0 w 322554"/>
                      <a:gd name="connsiteY23" fmla="*/ 0 h 2913182"/>
                      <a:gd name="connsiteX0" fmla="*/ 0 w 322554"/>
                      <a:gd name="connsiteY0" fmla="*/ 0 h 2913182"/>
                      <a:gd name="connsiteX1" fmla="*/ 161277 w 322554"/>
                      <a:gd name="connsiteY1" fmla="*/ 12417 h 2913182"/>
                      <a:gd name="connsiteX2" fmla="*/ 161277 w 322554"/>
                      <a:gd name="connsiteY2" fmla="*/ 255816 h 2913182"/>
                      <a:gd name="connsiteX3" fmla="*/ 161277 w 322554"/>
                      <a:gd name="connsiteY3" fmla="*/ 556485 h 2913182"/>
                      <a:gd name="connsiteX4" fmla="*/ 161277 w 322554"/>
                      <a:gd name="connsiteY4" fmla="*/ 799883 h 2913182"/>
                      <a:gd name="connsiteX5" fmla="*/ 161277 w 322554"/>
                      <a:gd name="connsiteY5" fmla="*/ 1071917 h 2913182"/>
                      <a:gd name="connsiteX6" fmla="*/ 161277 w 322554"/>
                      <a:gd name="connsiteY6" fmla="*/ 1444173 h 2913182"/>
                      <a:gd name="connsiteX7" fmla="*/ 322554 w 322554"/>
                      <a:gd name="connsiteY7" fmla="*/ 1456591 h 2913182"/>
                      <a:gd name="connsiteX8" fmla="*/ 161277 w 322554"/>
                      <a:gd name="connsiteY8" fmla="*/ 1469008 h 2913182"/>
                      <a:gd name="connsiteX9" fmla="*/ 161277 w 322554"/>
                      <a:gd name="connsiteY9" fmla="*/ 1712407 h 2913182"/>
                      <a:gd name="connsiteX10" fmla="*/ 161277 w 322554"/>
                      <a:gd name="connsiteY10" fmla="*/ 1984440 h 2913182"/>
                      <a:gd name="connsiteX11" fmla="*/ 161277 w 322554"/>
                      <a:gd name="connsiteY11" fmla="*/ 2299427 h 2913182"/>
                      <a:gd name="connsiteX12" fmla="*/ 161277 w 322554"/>
                      <a:gd name="connsiteY12" fmla="*/ 2557143 h 2913182"/>
                      <a:gd name="connsiteX13" fmla="*/ 161277 w 322554"/>
                      <a:gd name="connsiteY13" fmla="*/ 2900764 h 2913182"/>
                      <a:gd name="connsiteX14" fmla="*/ 0 w 322554"/>
                      <a:gd name="connsiteY14" fmla="*/ 2913182 h 2913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2554" h="2913182" stroke="0" extrusionOk="0">
                        <a:moveTo>
                          <a:pt x="0" y="0"/>
                        </a:moveTo>
                        <a:cubicBezTo>
                          <a:pt x="85862" y="-1126"/>
                          <a:pt x="159663" y="6026"/>
                          <a:pt x="161277" y="12417"/>
                        </a:cubicBezTo>
                        <a:cubicBezTo>
                          <a:pt x="179654" y="106236"/>
                          <a:pt x="117935" y="225780"/>
                          <a:pt x="161277" y="327404"/>
                        </a:cubicBezTo>
                        <a:cubicBezTo>
                          <a:pt x="172644" y="437675"/>
                          <a:pt x="173055" y="535205"/>
                          <a:pt x="161277" y="599437"/>
                        </a:cubicBezTo>
                        <a:cubicBezTo>
                          <a:pt x="137314" y="667337"/>
                          <a:pt x="185420" y="740654"/>
                          <a:pt x="161277" y="857153"/>
                        </a:cubicBezTo>
                        <a:cubicBezTo>
                          <a:pt x="146970" y="976479"/>
                          <a:pt x="174673" y="1054116"/>
                          <a:pt x="161277" y="1157822"/>
                        </a:cubicBezTo>
                        <a:cubicBezTo>
                          <a:pt x="147540" y="1254772"/>
                          <a:pt x="130357" y="1340345"/>
                          <a:pt x="161277" y="1444173"/>
                        </a:cubicBezTo>
                        <a:cubicBezTo>
                          <a:pt x="165851" y="1437752"/>
                          <a:pt x="216584" y="1471437"/>
                          <a:pt x="322554" y="1456591"/>
                        </a:cubicBezTo>
                        <a:cubicBezTo>
                          <a:pt x="235289" y="1457168"/>
                          <a:pt x="160954" y="1463299"/>
                          <a:pt x="161277" y="1469008"/>
                        </a:cubicBezTo>
                        <a:cubicBezTo>
                          <a:pt x="145241" y="1579075"/>
                          <a:pt x="169242" y="1635614"/>
                          <a:pt x="161277" y="1755359"/>
                        </a:cubicBezTo>
                        <a:cubicBezTo>
                          <a:pt x="164317" y="1886304"/>
                          <a:pt x="191337" y="1905592"/>
                          <a:pt x="161277" y="2041711"/>
                        </a:cubicBezTo>
                        <a:cubicBezTo>
                          <a:pt x="135751" y="2190190"/>
                          <a:pt x="194242" y="2208217"/>
                          <a:pt x="161277" y="2342379"/>
                        </a:cubicBezTo>
                        <a:cubicBezTo>
                          <a:pt x="141712" y="2480188"/>
                          <a:pt x="184633" y="2494950"/>
                          <a:pt x="161277" y="2585778"/>
                        </a:cubicBezTo>
                        <a:cubicBezTo>
                          <a:pt x="120300" y="2672528"/>
                          <a:pt x="111137" y="2737349"/>
                          <a:pt x="161277" y="2900764"/>
                        </a:cubicBezTo>
                        <a:cubicBezTo>
                          <a:pt x="147966" y="2902062"/>
                          <a:pt x="82130" y="2906762"/>
                          <a:pt x="0" y="2913182"/>
                        </a:cubicBezTo>
                        <a:cubicBezTo>
                          <a:pt x="-36379" y="2740120"/>
                          <a:pt x="36910" y="2694983"/>
                          <a:pt x="0" y="2531231"/>
                        </a:cubicBezTo>
                        <a:cubicBezTo>
                          <a:pt x="-44708" y="2376326"/>
                          <a:pt x="9927" y="2281710"/>
                          <a:pt x="0" y="2178413"/>
                        </a:cubicBezTo>
                        <a:cubicBezTo>
                          <a:pt x="3881" y="2096380"/>
                          <a:pt x="32129" y="1984926"/>
                          <a:pt x="0" y="1825594"/>
                        </a:cubicBezTo>
                        <a:cubicBezTo>
                          <a:pt x="-21710" y="1663374"/>
                          <a:pt x="821" y="1675176"/>
                          <a:pt x="0" y="1589302"/>
                        </a:cubicBezTo>
                        <a:cubicBezTo>
                          <a:pt x="731" y="1517771"/>
                          <a:pt x="-13486" y="1408890"/>
                          <a:pt x="0" y="1323879"/>
                        </a:cubicBezTo>
                        <a:cubicBezTo>
                          <a:pt x="5375" y="1238597"/>
                          <a:pt x="-10779" y="1041884"/>
                          <a:pt x="0" y="971060"/>
                        </a:cubicBezTo>
                        <a:cubicBezTo>
                          <a:pt x="15117" y="906820"/>
                          <a:pt x="-12690" y="772217"/>
                          <a:pt x="0" y="676505"/>
                        </a:cubicBezTo>
                        <a:cubicBezTo>
                          <a:pt x="-136" y="612221"/>
                          <a:pt x="-6076" y="504305"/>
                          <a:pt x="0" y="411082"/>
                        </a:cubicBezTo>
                        <a:cubicBezTo>
                          <a:pt x="7198" y="309442"/>
                          <a:pt x="-29982" y="132679"/>
                          <a:pt x="0" y="0"/>
                        </a:cubicBezTo>
                        <a:close/>
                      </a:path>
                      <a:path w="322554" h="2913182" fill="none" extrusionOk="0">
                        <a:moveTo>
                          <a:pt x="0" y="0"/>
                        </a:moveTo>
                        <a:cubicBezTo>
                          <a:pt x="88960" y="1497"/>
                          <a:pt x="160636" y="4415"/>
                          <a:pt x="161277" y="12417"/>
                        </a:cubicBezTo>
                        <a:cubicBezTo>
                          <a:pt x="148561" y="111732"/>
                          <a:pt x="161741" y="144413"/>
                          <a:pt x="161277" y="255816"/>
                        </a:cubicBezTo>
                        <a:cubicBezTo>
                          <a:pt x="167859" y="346791"/>
                          <a:pt x="136409" y="402489"/>
                          <a:pt x="161277" y="556485"/>
                        </a:cubicBezTo>
                        <a:cubicBezTo>
                          <a:pt x="186980" y="705805"/>
                          <a:pt x="148285" y="691172"/>
                          <a:pt x="161277" y="799883"/>
                        </a:cubicBezTo>
                        <a:cubicBezTo>
                          <a:pt x="165972" y="911962"/>
                          <a:pt x="153666" y="980516"/>
                          <a:pt x="161277" y="1071917"/>
                        </a:cubicBezTo>
                        <a:cubicBezTo>
                          <a:pt x="192250" y="1172533"/>
                          <a:pt x="129948" y="1371427"/>
                          <a:pt x="161277" y="1444173"/>
                        </a:cubicBezTo>
                        <a:cubicBezTo>
                          <a:pt x="181634" y="1452658"/>
                          <a:pt x="232412" y="1447362"/>
                          <a:pt x="322554" y="1456591"/>
                        </a:cubicBezTo>
                        <a:cubicBezTo>
                          <a:pt x="231125" y="1456134"/>
                          <a:pt x="164423" y="1462595"/>
                          <a:pt x="161277" y="1469008"/>
                        </a:cubicBezTo>
                        <a:cubicBezTo>
                          <a:pt x="173803" y="1554626"/>
                          <a:pt x="161675" y="1639267"/>
                          <a:pt x="161277" y="1712407"/>
                        </a:cubicBezTo>
                        <a:cubicBezTo>
                          <a:pt x="173985" y="1808188"/>
                          <a:pt x="127321" y="1916043"/>
                          <a:pt x="161277" y="1984440"/>
                        </a:cubicBezTo>
                        <a:cubicBezTo>
                          <a:pt x="178594" y="2055552"/>
                          <a:pt x="196176" y="2157169"/>
                          <a:pt x="161277" y="2299427"/>
                        </a:cubicBezTo>
                        <a:cubicBezTo>
                          <a:pt x="137674" y="2438045"/>
                          <a:pt x="148852" y="2501179"/>
                          <a:pt x="161277" y="2557143"/>
                        </a:cubicBezTo>
                        <a:cubicBezTo>
                          <a:pt x="155702" y="2616845"/>
                          <a:pt x="185585" y="2798369"/>
                          <a:pt x="161277" y="2900764"/>
                        </a:cubicBezTo>
                        <a:cubicBezTo>
                          <a:pt x="149143" y="2907885"/>
                          <a:pt x="89019" y="2909182"/>
                          <a:pt x="0" y="2913182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algn="ctr" defTabSz="457200" latinLnBrk="1" hangingPunct="0"/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54" name="圆角矩形 159">
            <a:extLst>
              <a:ext uri="{FF2B5EF4-FFF2-40B4-BE49-F238E27FC236}">
                <a16:creationId xmlns:a16="http://schemas.microsoft.com/office/drawing/2014/main" id="{886579AA-DCA5-134F-DEAE-D3224D53EDE1}"/>
              </a:ext>
            </a:extLst>
          </p:cNvPr>
          <p:cNvSpPr/>
          <p:nvPr/>
        </p:nvSpPr>
        <p:spPr>
          <a:xfrm>
            <a:off x="8448419" y="5881247"/>
            <a:ext cx="974122" cy="2756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dist="12700" algn="tl" rotWithShape="0">
              <a:prstClr val="black">
                <a:alpha val="3128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8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85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ittle">
            <a:extLst>
              <a:ext uri="{FF2B5EF4-FFF2-40B4-BE49-F238E27FC236}">
                <a16:creationId xmlns:a16="http://schemas.microsoft.com/office/drawing/2014/main" id="{7824FAF9-9F18-57E2-29EC-96986306C3D3}"/>
              </a:ext>
            </a:extLst>
          </p:cNvPr>
          <p:cNvSpPr txBox="1"/>
          <p:nvPr/>
        </p:nvSpPr>
        <p:spPr>
          <a:xfrm>
            <a:off x="865904" y="355751"/>
            <a:ext cx="3606307" cy="54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Univers LT Std 57 Condensed"/>
                <a:ea typeface="Univers LT Std 57 Condensed"/>
                <a:cs typeface="Univers LT Std 57 Condensed"/>
                <a:sym typeface="Univers LT Std 57 Condensed"/>
              </a:defRPr>
            </a:lvl1pPr>
          </a:lstStyle>
          <a:p>
            <a:pPr algn="ctr"/>
            <a:r>
              <a:rPr lang="en-US" sz="2900" dirty="0" err="1"/>
              <a:t>KubeVela</a:t>
            </a:r>
            <a:r>
              <a:rPr lang="en-US" sz="2900" dirty="0"/>
              <a:t> </a:t>
            </a:r>
            <a:r>
              <a:rPr lang="en-US" sz="2900" dirty="0" err="1"/>
              <a:t>的工具生态</a:t>
            </a:r>
            <a:endParaRPr lang="en-US" sz="2900" dirty="0"/>
          </a:p>
        </p:txBody>
      </p:sp>
      <p:sp>
        <p:nvSpPr>
          <p:cNvPr id="56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CCC7F41A-F67A-3A03-B1C9-F2BFF2BA06D5}"/>
              </a:ext>
            </a:extLst>
          </p:cNvPr>
          <p:cNvSpPr txBox="1"/>
          <p:nvPr/>
        </p:nvSpPr>
        <p:spPr>
          <a:xfrm>
            <a:off x="481638" y="1248387"/>
            <a:ext cx="3524406" cy="380682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 defTabSz="495300">
              <a:lnSpc>
                <a:spcPct val="110000"/>
              </a:lnSpc>
              <a:defRPr sz="26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  <a:sym typeface="Univers LT Std 47 Light Condens"/>
              </a:defRPr>
            </a:lvl1pPr>
          </a:lstStyle>
          <a:p>
            <a:pPr algn="ctr"/>
            <a:r>
              <a:rPr lang="en-US" sz="1000" dirty="0"/>
              <a:t>KubeVela </a:t>
            </a:r>
            <a:r>
              <a:rPr lang="en-US" sz="1000" dirty="0">
                <a:solidFill>
                  <a:srgbClr val="C00000"/>
                </a:solidFill>
              </a:rPr>
              <a:t>CLI </a:t>
            </a:r>
            <a:r>
              <a:rPr lang="en-US" sz="1000" dirty="0" err="1">
                <a:solidFill>
                  <a:srgbClr val="C00000"/>
                </a:solidFill>
              </a:rPr>
              <a:t>工具</a:t>
            </a:r>
            <a:r>
              <a:rPr lang="en-US" sz="1000" dirty="0" err="1"/>
              <a:t>提供应用交付和管理操作</a:t>
            </a:r>
            <a:r>
              <a:rPr lang="zh-CN" altLang="en-US" sz="1000" dirty="0"/>
              <a:t>，如应用更新、重启、暂停、状态查看、日志查询等。</a:t>
            </a:r>
            <a:endParaRPr lang="en-US" sz="1000" dirty="0"/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F4D83D46-2527-9C73-1CBF-68C408EE346A}"/>
              </a:ext>
            </a:extLst>
          </p:cNvPr>
          <p:cNvCxnSpPr>
            <a:stCxn id="56" idx="3"/>
            <a:endCxn id="21" idx="0"/>
          </p:cNvCxnSpPr>
          <p:nvPr/>
        </p:nvCxnSpPr>
        <p:spPr>
          <a:xfrm>
            <a:off x="4006044" y="1438728"/>
            <a:ext cx="99585" cy="468845"/>
          </a:xfrm>
          <a:prstGeom prst="curvedConnector2">
            <a:avLst/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7E024306-2907-4DAA-EACC-5FE1D4DA2814}"/>
              </a:ext>
            </a:extLst>
          </p:cNvPr>
          <p:cNvSpPr txBox="1"/>
          <p:nvPr/>
        </p:nvSpPr>
        <p:spPr>
          <a:xfrm>
            <a:off x="5035957" y="1187632"/>
            <a:ext cx="3073619" cy="380682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VelaUX</a:t>
            </a:r>
            <a:r>
              <a:rPr lang="en-US" sz="1000" dirty="0"/>
              <a:t> </a:t>
            </a:r>
            <a:r>
              <a:rPr lang="en-US" sz="1000" dirty="0" err="1"/>
              <a:t>是</a:t>
            </a:r>
            <a:r>
              <a:rPr lang="zh-CN" altLang="en-US" sz="1000" dirty="0"/>
              <a:t> </a:t>
            </a:r>
            <a:r>
              <a:rPr lang="en-US" altLang="zh-CN" sz="1000" dirty="0" err="1"/>
              <a:t>KubeVela</a:t>
            </a:r>
            <a:r>
              <a:rPr lang="zh-CN" altLang="en-US" sz="1000" dirty="0"/>
              <a:t> 的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C00000"/>
                </a:solidFill>
              </a:rPr>
              <a:t>UI</a:t>
            </a:r>
            <a:r>
              <a:rPr lang="zh-CN" altLang="en-US" sz="1000" dirty="0">
                <a:solidFill>
                  <a:srgbClr val="C00000"/>
                </a:solidFill>
              </a:rPr>
              <a:t> 控制台</a:t>
            </a:r>
            <a:r>
              <a:rPr lang="en-US" sz="1000" dirty="0">
                <a:solidFill>
                  <a:srgbClr val="C00000"/>
                </a:solidFill>
              </a:rPr>
              <a:t> </a:t>
            </a:r>
            <a:r>
              <a:rPr lang="zh-CN" altLang="en-US" sz="1000" dirty="0"/>
              <a:t>为用户提供简单易用的图形化界面。</a:t>
            </a:r>
            <a:endParaRPr sz="1000" dirty="0"/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312BE387-F95F-1F23-D26E-851FF3DB117E}"/>
              </a:ext>
            </a:extLst>
          </p:cNvPr>
          <p:cNvCxnSpPr>
            <a:cxnSpLocks/>
            <a:stCxn id="58" idx="2"/>
            <a:endCxn id="16" idx="0"/>
          </p:cNvCxnSpPr>
          <p:nvPr/>
        </p:nvCxnSpPr>
        <p:spPr>
          <a:xfrm rot="5400000">
            <a:off x="5893220" y="1228375"/>
            <a:ext cx="339608" cy="1019486"/>
          </a:xfrm>
          <a:prstGeom prst="curved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4B4F634E-CF97-5AC8-8B80-217AFF9E3C1C}"/>
              </a:ext>
            </a:extLst>
          </p:cNvPr>
          <p:cNvCxnSpPr>
            <a:cxnSpLocks/>
            <a:stCxn id="10" idx="2"/>
            <a:endCxn id="63" idx="0"/>
          </p:cNvCxnSpPr>
          <p:nvPr/>
        </p:nvCxnSpPr>
        <p:spPr>
          <a:xfrm rot="5400000">
            <a:off x="938025" y="3707723"/>
            <a:ext cx="448183" cy="325124"/>
          </a:xfrm>
          <a:prstGeom prst="curved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0B55D317-EE67-9C81-B2D7-5AEA62496B3F}"/>
              </a:ext>
            </a:extLst>
          </p:cNvPr>
          <p:cNvSpPr txBox="1"/>
          <p:nvPr/>
        </p:nvSpPr>
        <p:spPr>
          <a:xfrm>
            <a:off x="557689" y="5411186"/>
            <a:ext cx="2712225" cy="211405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基于</a:t>
            </a:r>
            <a:r>
              <a:rPr lang="zh-CN" altLang="en-US" sz="1000" dirty="0"/>
              <a:t> </a:t>
            </a:r>
            <a:r>
              <a:rPr lang="en-US" altLang="zh-CN" sz="1000" dirty="0"/>
              <a:t>Terraform</a:t>
            </a:r>
            <a:r>
              <a:rPr lang="zh-CN" altLang="en-US" sz="1000" dirty="0"/>
              <a:t> </a:t>
            </a:r>
            <a:r>
              <a:rPr lang="en-US" sz="1000" dirty="0" err="1"/>
              <a:t>提供</a:t>
            </a:r>
            <a:r>
              <a:rPr lang="en-US" sz="1000" dirty="0" err="1">
                <a:solidFill>
                  <a:srgbClr val="C00000"/>
                </a:solidFill>
              </a:rPr>
              <a:t>云资源接入</a:t>
            </a:r>
            <a:r>
              <a:rPr lang="zh-CN" altLang="en-US" sz="1000" dirty="0"/>
              <a:t>。</a:t>
            </a:r>
            <a:endParaRPr sz="1000" dirty="0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C571C2A-7084-BB98-2AB2-29EF7E333FE4}"/>
              </a:ext>
            </a:extLst>
          </p:cNvPr>
          <p:cNvCxnSpPr>
            <a:cxnSpLocks/>
            <a:stCxn id="31" idx="1"/>
            <a:endCxn id="61" idx="0"/>
          </p:cNvCxnSpPr>
          <p:nvPr/>
        </p:nvCxnSpPr>
        <p:spPr>
          <a:xfrm rot="10800000" flipV="1">
            <a:off x="1913803" y="4300808"/>
            <a:ext cx="367783" cy="1110378"/>
          </a:xfrm>
          <a:prstGeom prst="curvedConnector2">
            <a:avLst/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F13E729B-C688-69A5-F29F-B43AE381AC3A}"/>
              </a:ext>
            </a:extLst>
          </p:cNvPr>
          <p:cNvSpPr txBox="1"/>
          <p:nvPr/>
        </p:nvSpPr>
        <p:spPr>
          <a:xfrm>
            <a:off x="121051" y="4094377"/>
            <a:ext cx="1757006" cy="549959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基于</a:t>
            </a:r>
            <a:r>
              <a:rPr lang="zh-CN" altLang="en-US" sz="1000" dirty="0"/>
              <a:t> </a:t>
            </a:r>
            <a:r>
              <a:rPr lang="en-US" sz="1000" dirty="0"/>
              <a:t>k3s </a:t>
            </a:r>
            <a:r>
              <a:rPr lang="en-US" sz="1000" dirty="0" err="1"/>
              <a:t>本地</a:t>
            </a:r>
            <a:r>
              <a:rPr lang="en-US" sz="1000" dirty="0" err="1">
                <a:solidFill>
                  <a:srgbClr val="C00000"/>
                </a:solidFill>
              </a:rPr>
              <a:t>一键拉起</a:t>
            </a:r>
            <a:r>
              <a:rPr lang="zh-CN" altLang="en-US" sz="1000" dirty="0"/>
              <a:t> </a:t>
            </a:r>
            <a:r>
              <a:rPr lang="en-US" altLang="zh-CN" sz="1000" dirty="0" err="1"/>
              <a:t>KubeVela</a:t>
            </a:r>
            <a:r>
              <a:rPr lang="zh-CN" altLang="en-US" sz="1000" dirty="0"/>
              <a:t> 环境，不依赖 </a:t>
            </a:r>
            <a:r>
              <a:rPr lang="en-US" altLang="zh-CN" sz="1000" dirty="0"/>
              <a:t>K8s</a:t>
            </a:r>
            <a:r>
              <a:rPr lang="zh-CN" altLang="en-US" sz="1000" dirty="0"/>
              <a:t>集群，便于构建</a:t>
            </a:r>
            <a:r>
              <a:rPr lang="zh-CN" altLang="en-US" sz="1000" dirty="0">
                <a:solidFill>
                  <a:srgbClr val="C00000"/>
                </a:solidFill>
              </a:rPr>
              <a:t>开发</a:t>
            </a:r>
            <a:r>
              <a:rPr lang="en-US" altLang="zh-CN" sz="1000" dirty="0">
                <a:solidFill>
                  <a:srgbClr val="C00000"/>
                </a:solidFill>
              </a:rPr>
              <a:t>/</a:t>
            </a:r>
            <a:r>
              <a:rPr lang="zh-CN" altLang="en-US" sz="1000" dirty="0">
                <a:solidFill>
                  <a:srgbClr val="C00000"/>
                </a:solidFill>
              </a:rPr>
              <a:t>测试</a:t>
            </a:r>
            <a:r>
              <a:rPr lang="zh-CN" altLang="en-US" sz="1000" dirty="0"/>
              <a:t>环境。</a:t>
            </a:r>
            <a:endParaRPr sz="1000" dirty="0"/>
          </a:p>
        </p:txBody>
      </p:sp>
      <p:sp>
        <p:nvSpPr>
          <p:cNvPr id="64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68720E16-0C1F-6E6D-D077-97BD5CD53C3A}"/>
              </a:ext>
            </a:extLst>
          </p:cNvPr>
          <p:cNvSpPr txBox="1"/>
          <p:nvPr/>
        </p:nvSpPr>
        <p:spPr>
          <a:xfrm>
            <a:off x="9792420" y="1468214"/>
            <a:ext cx="2270826" cy="549959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ja-JP" altLang="en-US" sz="1000"/>
              <a:t>提供简便的</a:t>
            </a:r>
            <a:r>
              <a:rPr lang="ja-JP" altLang="en-US" sz="1000">
                <a:solidFill>
                  <a:srgbClr val="C00000"/>
                </a:solidFill>
              </a:rPr>
              <a:t> </a:t>
            </a:r>
            <a:r>
              <a:rPr lang="en-US" sz="1000" dirty="0">
                <a:solidFill>
                  <a:srgbClr val="C00000"/>
                </a:solidFill>
              </a:rPr>
              <a:t>API </a:t>
            </a:r>
            <a:r>
              <a:rPr lang="ja-JP" altLang="en-US" sz="1000">
                <a:solidFill>
                  <a:srgbClr val="C00000"/>
                </a:solidFill>
              </a:rPr>
              <a:t>扩展</a:t>
            </a:r>
            <a:r>
              <a:rPr lang="ja-JP" altLang="en-US" sz="1000"/>
              <a:t>能力，让用户以操作 </a:t>
            </a:r>
            <a:r>
              <a:rPr lang="en-US" sz="1000" dirty="0"/>
              <a:t>K8s </a:t>
            </a:r>
            <a:r>
              <a:rPr lang="ja-JP" altLang="en-US" sz="1000"/>
              <a:t>原生资源的方式调用第三方 </a:t>
            </a:r>
            <a:r>
              <a:rPr lang="en-US" sz="1000" dirty="0"/>
              <a:t>API，</a:t>
            </a:r>
            <a:r>
              <a:rPr lang="ja-JP" altLang="en-US" sz="1000"/>
              <a:t>如 </a:t>
            </a:r>
            <a:r>
              <a:rPr lang="en-US" sz="1000" dirty="0"/>
              <a:t>Grafana </a:t>
            </a:r>
            <a:r>
              <a:rPr lang="ja-JP" altLang="en-US" sz="1000"/>
              <a:t>的监控报表生成。</a:t>
            </a:r>
            <a:endParaRPr lang="en-US" sz="1000" dirty="0"/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A5DB493A-D1EC-3F1F-3CE2-D7FD44432BE6}"/>
              </a:ext>
            </a:extLst>
          </p:cNvPr>
          <p:cNvCxnSpPr>
            <a:cxnSpLocks/>
            <a:stCxn id="64" idx="1"/>
            <a:endCxn id="33" idx="3"/>
          </p:cNvCxnSpPr>
          <p:nvPr/>
        </p:nvCxnSpPr>
        <p:spPr>
          <a:xfrm rot="10800000" flipV="1">
            <a:off x="9413002" y="1743193"/>
            <a:ext cx="379418" cy="773979"/>
          </a:xfrm>
          <a:prstGeom prst="curved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FF3069E9-D0AB-C9E4-3BFE-D88F8136F94F}"/>
              </a:ext>
            </a:extLst>
          </p:cNvPr>
          <p:cNvSpPr txBox="1"/>
          <p:nvPr/>
        </p:nvSpPr>
        <p:spPr>
          <a:xfrm>
            <a:off x="4188280" y="5372584"/>
            <a:ext cx="3229616" cy="380682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提供</a:t>
            </a:r>
            <a:r>
              <a:rPr lang="en-US" sz="1000" dirty="0" err="1">
                <a:solidFill>
                  <a:srgbClr val="C00000"/>
                </a:solidFill>
              </a:rPr>
              <a:t>统一的多集群接口</a:t>
            </a:r>
            <a:r>
              <a:rPr lang="zh-CN" altLang="en-US" sz="1000" dirty="0"/>
              <a:t>，对接 </a:t>
            </a:r>
            <a:r>
              <a:rPr lang="en-US" altLang="zh-CN" sz="1000" dirty="0"/>
              <a:t>OCM</a:t>
            </a:r>
            <a:r>
              <a:rPr lang="zh-CN" altLang="en-US" sz="1000" dirty="0"/>
              <a:t> 等不同多集群技术，支持多集群权限认证。</a:t>
            </a:r>
            <a:endParaRPr lang="en-US" sz="1000" dirty="0"/>
          </a:p>
        </p:txBody>
      </p: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BD80FCDB-C605-D6DA-DBE4-8C8352DBAF66}"/>
              </a:ext>
            </a:extLst>
          </p:cNvPr>
          <p:cNvCxnSpPr>
            <a:cxnSpLocks/>
            <a:stCxn id="30" idx="3"/>
            <a:endCxn id="66" idx="0"/>
          </p:cNvCxnSpPr>
          <p:nvPr/>
        </p:nvCxnSpPr>
        <p:spPr>
          <a:xfrm>
            <a:off x="5731560" y="4310644"/>
            <a:ext cx="71528" cy="1061940"/>
          </a:xfrm>
          <a:prstGeom prst="curvedConnector2">
            <a:avLst/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Lorem ipsum dolor sit amet. Lorem ipsum dolor sit amet.Lorem ipsum dolor sit amet. Lorem ipsum dolor sit amet.Lorem ipsum dolor sit amet.">
            <a:extLst>
              <a:ext uri="{FF2B5EF4-FFF2-40B4-BE49-F238E27FC236}">
                <a16:creationId xmlns:a16="http://schemas.microsoft.com/office/drawing/2014/main" id="{0D9307EE-61C0-C2E7-BC83-6FC1E560818F}"/>
              </a:ext>
            </a:extLst>
          </p:cNvPr>
          <p:cNvSpPr txBox="1"/>
          <p:nvPr/>
        </p:nvSpPr>
        <p:spPr>
          <a:xfrm>
            <a:off x="9792420" y="2691368"/>
            <a:ext cx="2297944" cy="549959"/>
          </a:xfrm>
          <a:prstGeom prst="rect">
            <a:avLst/>
          </a:prstGeom>
          <a:ln w="6350">
            <a:solidFill>
              <a:schemeClr val="accent6"/>
            </a:solidFill>
            <a:prstDash val="lgDashDotDot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95300">
              <a:lnSpc>
                <a:spcPct val="110000"/>
              </a:lnSpc>
              <a:defRPr sz="2000">
                <a:solidFill>
                  <a:srgbClr val="73777A"/>
                </a:solidFill>
                <a:latin typeface="Univers LT Std 47 Light Condens"/>
                <a:ea typeface="Univers LT Std 47 Light Condens"/>
                <a:cs typeface="Univers LT Std 47 Light Condens"/>
              </a:defRPr>
            </a:lvl1pPr>
          </a:lstStyle>
          <a:p>
            <a:pPr algn="ctr"/>
            <a:r>
              <a:rPr lang="en-US" sz="1000" dirty="0" err="1"/>
              <a:t>独立的</a:t>
            </a:r>
            <a:r>
              <a:rPr lang="en-US" sz="1000" dirty="0" err="1">
                <a:solidFill>
                  <a:srgbClr val="C00000"/>
                </a:solidFill>
              </a:rPr>
              <a:t>工作流引擎</a:t>
            </a:r>
            <a:r>
              <a:rPr lang="zh-CN" altLang="en-US" sz="1000" dirty="0">
                <a:solidFill>
                  <a:srgbClr val="C00000"/>
                </a:solidFill>
              </a:rPr>
              <a:t> </a:t>
            </a:r>
            <a:r>
              <a:rPr lang="zh-CN" altLang="en-US" sz="1000" dirty="0"/>
              <a:t>提供一次性的交付动作编排能力，如多应用初始化部署、对多应用做扩缩容运维编排等。</a:t>
            </a:r>
            <a:endParaRPr lang="en-US" sz="1000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B8C21D69-EFFE-69E2-783B-ED82EC8EB359}"/>
              </a:ext>
            </a:extLst>
          </p:cNvPr>
          <p:cNvCxnSpPr>
            <a:cxnSpLocks/>
            <a:stCxn id="68" idx="1"/>
            <a:endCxn id="34" idx="3"/>
          </p:cNvCxnSpPr>
          <p:nvPr/>
        </p:nvCxnSpPr>
        <p:spPr>
          <a:xfrm rot="10800000">
            <a:off x="9408374" y="2845256"/>
            <a:ext cx="384046" cy="121092"/>
          </a:xfrm>
          <a:prstGeom prst="curved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lgDashDot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2881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AAA93A-8C2F-AB6B-5BB0-5625CF5FF8D0}"/>
              </a:ext>
            </a:extLst>
          </p:cNvPr>
          <p:cNvSpPr txBox="1"/>
          <p:nvPr/>
        </p:nvSpPr>
        <p:spPr>
          <a:xfrm>
            <a:off x="248285" y="481886"/>
            <a:ext cx="3068469" cy="56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什么是云原生？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FCA6C8-F48B-07CA-2ED6-BBC1CCF795B9}"/>
              </a:ext>
            </a:extLst>
          </p:cNvPr>
          <p:cNvSpPr txBox="1">
            <a:spLocks/>
          </p:cNvSpPr>
          <p:nvPr/>
        </p:nvSpPr>
        <p:spPr>
          <a:xfrm>
            <a:off x="2533688" y="6110621"/>
            <a:ext cx="9105767" cy="54413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云原生</a:t>
            </a: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是一套不断自我演进的</a:t>
            </a:r>
            <a:r>
              <a:rPr lang="zh-CN" altLang="en-US" sz="2000" b="1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理论体系</a:t>
            </a: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最佳实践</a:t>
            </a: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</a:t>
            </a:r>
            <a:r>
              <a:rPr lang="zh-CN" altLang="en-US" sz="2000" b="1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开源工具集</a:t>
            </a: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  <a:endParaRPr lang="en-CN" sz="200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" name="圆角矩形 57">
            <a:extLst>
              <a:ext uri="{FF2B5EF4-FFF2-40B4-BE49-F238E27FC236}">
                <a16:creationId xmlns:a16="http://schemas.microsoft.com/office/drawing/2014/main" id="{1A8B8BAD-AC6A-A8A4-1D9C-F1468A3FBFB9}"/>
              </a:ext>
            </a:extLst>
          </p:cNvPr>
          <p:cNvSpPr/>
          <p:nvPr/>
        </p:nvSpPr>
        <p:spPr>
          <a:xfrm>
            <a:off x="8825164" y="3006444"/>
            <a:ext cx="210236" cy="597695"/>
          </a:xfrm>
          <a:prstGeom prst="roundRect">
            <a:avLst/>
          </a:prstGeom>
          <a:solidFill>
            <a:srgbClr val="277EFF"/>
          </a:solidFill>
          <a:ln>
            <a:solidFill>
              <a:srgbClr val="27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22">
            <a:extLst>
              <a:ext uri="{FF2B5EF4-FFF2-40B4-BE49-F238E27FC236}">
                <a16:creationId xmlns:a16="http://schemas.microsoft.com/office/drawing/2014/main" id="{98D4FC41-6872-7E4D-97C3-CB3B286001EF}"/>
              </a:ext>
            </a:extLst>
          </p:cNvPr>
          <p:cNvSpPr/>
          <p:nvPr/>
        </p:nvSpPr>
        <p:spPr>
          <a:xfrm>
            <a:off x="4234167" y="2958579"/>
            <a:ext cx="258525" cy="658357"/>
          </a:xfrm>
          <a:prstGeom prst="roundRect">
            <a:avLst/>
          </a:prstGeom>
          <a:solidFill>
            <a:srgbClr val="27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oogle Shape;243;p50">
            <a:extLst>
              <a:ext uri="{FF2B5EF4-FFF2-40B4-BE49-F238E27FC236}">
                <a16:creationId xmlns:a16="http://schemas.microsoft.com/office/drawing/2014/main" id="{95ABF19F-1BAF-6A53-784B-97C103544250}"/>
              </a:ext>
            </a:extLst>
          </p:cNvPr>
          <p:cNvSpPr/>
          <p:nvPr/>
        </p:nvSpPr>
        <p:spPr>
          <a:xfrm>
            <a:off x="3346727" y="2215196"/>
            <a:ext cx="1432879" cy="291781"/>
          </a:xfrm>
          <a:prstGeom prst="roundRect">
            <a:avLst/>
          </a:prstGeom>
          <a:gradFill flip="none" rotWithShape="1">
            <a:gsLst>
              <a:gs pos="0">
                <a:srgbClr val="2156FF"/>
              </a:gs>
              <a:gs pos="100000">
                <a:srgbClr val="03A0FF"/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600" u="none" cap="none" dirty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用云的特性</a:t>
            </a:r>
            <a:endParaRPr sz="1600" u="none" cap="none" dirty="0">
              <a:solidFill>
                <a:srgbClr val="FFFFFF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8" name="Google Shape;244;p50">
            <a:extLst>
              <a:ext uri="{FF2B5EF4-FFF2-40B4-BE49-F238E27FC236}">
                <a16:creationId xmlns:a16="http://schemas.microsoft.com/office/drawing/2014/main" id="{5290998A-7510-83F6-CA22-0CD72BFA8AE8}"/>
              </a:ext>
            </a:extLst>
          </p:cNvPr>
          <p:cNvSpPr/>
          <p:nvPr/>
        </p:nvSpPr>
        <p:spPr>
          <a:xfrm>
            <a:off x="5928385" y="1933218"/>
            <a:ext cx="1432879" cy="291781"/>
          </a:xfrm>
          <a:prstGeom prst="roundRect">
            <a:avLst/>
          </a:prstGeom>
          <a:gradFill>
            <a:gsLst>
              <a:gs pos="92000">
                <a:srgbClr val="FBBC1D"/>
              </a:gs>
              <a:gs pos="0">
                <a:srgbClr val="FF970D"/>
              </a:gs>
            </a:gsLst>
            <a:lin ang="0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提升效率</a:t>
            </a:r>
            <a:endParaRPr sz="1600" u="none" strike="noStrike" cap="none" dirty="0">
              <a:solidFill>
                <a:schemeClr val="lt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9" name="Google Shape;245;p50">
            <a:extLst>
              <a:ext uri="{FF2B5EF4-FFF2-40B4-BE49-F238E27FC236}">
                <a16:creationId xmlns:a16="http://schemas.microsoft.com/office/drawing/2014/main" id="{28509E30-22F7-630B-EC8F-6B52B4E85B9A}"/>
              </a:ext>
            </a:extLst>
          </p:cNvPr>
          <p:cNvSpPr/>
          <p:nvPr/>
        </p:nvSpPr>
        <p:spPr>
          <a:xfrm>
            <a:off x="5928385" y="2529843"/>
            <a:ext cx="1432879" cy="291781"/>
          </a:xfrm>
          <a:prstGeom prst="roundRect">
            <a:avLst/>
          </a:prstGeom>
          <a:gradFill>
            <a:gsLst>
              <a:gs pos="100000">
                <a:srgbClr val="FBBC1D">
                  <a:lumMod val="98000"/>
                  <a:lumOff val="2000"/>
                </a:srgbClr>
              </a:gs>
              <a:gs pos="10000">
                <a:srgbClr val="FF970D"/>
              </a:gs>
            </a:gsLst>
            <a:lin ang="0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" sz="1600" u="none" strike="noStrike" cap="none">
                <a:solidFill>
                  <a:schemeClr val="lt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降低成本</a:t>
            </a:r>
            <a:endParaRPr sz="1600" u="none" strike="noStrike" cap="none">
              <a:solidFill>
                <a:schemeClr val="lt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cxnSp>
        <p:nvCxnSpPr>
          <p:cNvPr id="10" name="Google Shape;247;p50">
            <a:extLst>
              <a:ext uri="{FF2B5EF4-FFF2-40B4-BE49-F238E27FC236}">
                <a16:creationId xmlns:a16="http://schemas.microsoft.com/office/drawing/2014/main" id="{6DFA5096-7AE9-D8B1-0F8C-F0830266918D}"/>
              </a:ext>
            </a:extLst>
          </p:cNvPr>
          <p:cNvCxnSpPr>
            <a:stCxn id="7" idx="3"/>
          </p:cNvCxnSpPr>
          <p:nvPr/>
        </p:nvCxnSpPr>
        <p:spPr>
          <a:xfrm flipV="1">
            <a:off x="4779606" y="2057950"/>
            <a:ext cx="1118292" cy="3031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" name="Google Shape;248;p50">
            <a:extLst>
              <a:ext uri="{FF2B5EF4-FFF2-40B4-BE49-F238E27FC236}">
                <a16:creationId xmlns:a16="http://schemas.microsoft.com/office/drawing/2014/main" id="{5F782BAA-814F-70E6-B057-2E160CF21DA6}"/>
              </a:ext>
            </a:extLst>
          </p:cNvPr>
          <p:cNvCxnSpPr>
            <a:stCxn id="7" idx="3"/>
          </p:cNvCxnSpPr>
          <p:nvPr/>
        </p:nvCxnSpPr>
        <p:spPr>
          <a:xfrm>
            <a:off x="4779606" y="2361087"/>
            <a:ext cx="1118292" cy="2856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2" name="Google Shape;251;p50">
            <a:extLst>
              <a:ext uri="{FF2B5EF4-FFF2-40B4-BE49-F238E27FC236}">
                <a16:creationId xmlns:a16="http://schemas.microsoft.com/office/drawing/2014/main" id="{8C4E2073-8609-9F98-97B3-BD6BEC244C56}"/>
              </a:ext>
            </a:extLst>
          </p:cNvPr>
          <p:cNvSpPr/>
          <p:nvPr/>
        </p:nvSpPr>
        <p:spPr>
          <a:xfrm>
            <a:off x="3379548" y="4240768"/>
            <a:ext cx="1432879" cy="2917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u="none" strike="noStrike" cap="none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概念与方法论</a:t>
            </a:r>
            <a:endParaRPr sz="1600" u="none" strike="noStrike" cap="none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13" name="Google Shape;252;p50">
            <a:extLst>
              <a:ext uri="{FF2B5EF4-FFF2-40B4-BE49-F238E27FC236}">
                <a16:creationId xmlns:a16="http://schemas.microsoft.com/office/drawing/2014/main" id="{CEB80993-BBB2-ED8C-FF52-C02DC2B69C30}"/>
              </a:ext>
            </a:extLst>
          </p:cNvPr>
          <p:cNvSpPr/>
          <p:nvPr/>
        </p:nvSpPr>
        <p:spPr>
          <a:xfrm>
            <a:off x="5897898" y="4240768"/>
            <a:ext cx="1432879" cy="2917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u="none" strike="noStrike" cap="none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系统与架构</a:t>
            </a:r>
            <a:endParaRPr sz="1600" u="none" strike="noStrike" cap="none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14" name="Google Shape;253;p50">
            <a:extLst>
              <a:ext uri="{FF2B5EF4-FFF2-40B4-BE49-F238E27FC236}">
                <a16:creationId xmlns:a16="http://schemas.microsoft.com/office/drawing/2014/main" id="{23D77A7D-29DD-DF49-166C-BA54E3A62078}"/>
              </a:ext>
            </a:extLst>
          </p:cNvPr>
          <p:cNvSpPr/>
          <p:nvPr/>
        </p:nvSpPr>
        <p:spPr>
          <a:xfrm>
            <a:off x="8559640" y="4220342"/>
            <a:ext cx="1432879" cy="2917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u="none" strike="noStrike" cap="none"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开源工具</a:t>
            </a:r>
            <a:endParaRPr sz="1600" u="none" strike="noStrike" cap="none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15" name="Google Shape;254;p50">
            <a:extLst>
              <a:ext uri="{FF2B5EF4-FFF2-40B4-BE49-F238E27FC236}">
                <a16:creationId xmlns:a16="http://schemas.microsoft.com/office/drawing/2014/main" id="{6800C10B-331E-15EA-5E6B-A583FF1FC77C}"/>
              </a:ext>
            </a:extLst>
          </p:cNvPr>
          <p:cNvSpPr txBox="1"/>
          <p:nvPr/>
        </p:nvSpPr>
        <p:spPr>
          <a:xfrm>
            <a:off x="5979288" y="5092034"/>
            <a:ext cx="1259511" cy="49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微服务化、组件化</a:t>
            </a:r>
            <a:endParaRPr sz="9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容器化</a:t>
            </a:r>
            <a:endParaRPr sz="9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Sidecar</a:t>
            </a:r>
            <a:endParaRPr sz="9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……</a:t>
            </a:r>
            <a:endParaRPr sz="9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</p:txBody>
      </p:sp>
      <p:sp>
        <p:nvSpPr>
          <p:cNvPr id="16" name="Google Shape;255;p50">
            <a:extLst>
              <a:ext uri="{FF2B5EF4-FFF2-40B4-BE49-F238E27FC236}">
                <a16:creationId xmlns:a16="http://schemas.microsoft.com/office/drawing/2014/main" id="{83C8F6BA-D154-7D84-A5B0-BE607820CB69}"/>
              </a:ext>
            </a:extLst>
          </p:cNvPr>
          <p:cNvSpPr txBox="1"/>
          <p:nvPr/>
        </p:nvSpPr>
        <p:spPr>
          <a:xfrm>
            <a:off x="3379548" y="4722907"/>
            <a:ext cx="1432879" cy="27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</a:pPr>
            <a:endParaRPr sz="900" u="none" strike="noStrike" cap="none">
              <a:solidFill>
                <a:srgbClr val="5E5E5E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Calibri"/>
            </a:endParaRPr>
          </a:p>
        </p:txBody>
      </p:sp>
      <p:sp>
        <p:nvSpPr>
          <p:cNvPr id="17" name="Google Shape;256;p50">
            <a:extLst>
              <a:ext uri="{FF2B5EF4-FFF2-40B4-BE49-F238E27FC236}">
                <a16:creationId xmlns:a16="http://schemas.microsoft.com/office/drawing/2014/main" id="{449578E0-C9B8-ED7E-6C31-FC8E269C4EFB}"/>
              </a:ext>
            </a:extLst>
          </p:cNvPr>
          <p:cNvSpPr txBox="1"/>
          <p:nvPr/>
        </p:nvSpPr>
        <p:spPr>
          <a:xfrm>
            <a:off x="3241501" y="5017148"/>
            <a:ext cx="1708895" cy="52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00"/>
              <a:buFont typeface="Helvetica Neue"/>
              <a:buNone/>
            </a:pPr>
            <a:endParaRPr sz="900" u="none" strike="noStrike" cap="none" dirty="0">
              <a:solidFill>
                <a:srgbClr val="5E5E5E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  <a:p>
            <a:pPr marL="0" marR="0" lvl="0" indent="0" algn="ctr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不可变基础设施</a:t>
            </a:r>
            <a:endParaRPr sz="9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高度自动化、自愈自运维</a:t>
            </a:r>
            <a:endParaRPr sz="9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 err="1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语言无关</a:t>
            </a:r>
            <a:endParaRPr sz="9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高可扩展</a:t>
            </a:r>
            <a:endParaRPr sz="900" u="none" strike="noStrike" cap="none" dirty="0">
              <a:solidFill>
                <a:srgbClr val="000000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000000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……</a:t>
            </a:r>
            <a:endParaRPr sz="9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</p:txBody>
      </p:sp>
      <p:sp>
        <p:nvSpPr>
          <p:cNvPr id="18" name="Google Shape;257;p50">
            <a:extLst>
              <a:ext uri="{FF2B5EF4-FFF2-40B4-BE49-F238E27FC236}">
                <a16:creationId xmlns:a16="http://schemas.microsoft.com/office/drawing/2014/main" id="{B21B5E3F-AFE5-F875-F6E2-A1E5D3B9DA3C}"/>
              </a:ext>
            </a:extLst>
          </p:cNvPr>
          <p:cNvSpPr txBox="1"/>
          <p:nvPr/>
        </p:nvSpPr>
        <p:spPr>
          <a:xfrm>
            <a:off x="3379508" y="1234197"/>
            <a:ext cx="1432879" cy="6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277EFF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无限弹性</a:t>
            </a:r>
            <a:endParaRPr sz="900" u="none" strike="noStrike" cap="none" dirty="0">
              <a:solidFill>
                <a:srgbClr val="277EFF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277EFF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快速的资源交付</a:t>
            </a:r>
            <a:endParaRPr sz="900" u="none" strike="noStrike" cap="none" dirty="0">
              <a:solidFill>
                <a:srgbClr val="277EFF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277EFF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按量付费</a:t>
            </a:r>
            <a:endParaRPr sz="900" u="none" strike="noStrike" cap="none" dirty="0">
              <a:solidFill>
                <a:srgbClr val="277EFF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4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900" u="none" strike="noStrike" cap="none" dirty="0">
                <a:solidFill>
                  <a:srgbClr val="277EFF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……</a:t>
            </a:r>
            <a:endParaRPr sz="900" u="none" strike="noStrike" cap="none" dirty="0">
              <a:solidFill>
                <a:srgbClr val="277EFF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</p:txBody>
      </p:sp>
      <p:sp>
        <p:nvSpPr>
          <p:cNvPr id="19" name="Google Shape;258;p50">
            <a:extLst>
              <a:ext uri="{FF2B5EF4-FFF2-40B4-BE49-F238E27FC236}">
                <a16:creationId xmlns:a16="http://schemas.microsoft.com/office/drawing/2014/main" id="{B65685F9-39BD-8646-7A30-91760153DD81}"/>
              </a:ext>
            </a:extLst>
          </p:cNvPr>
          <p:cNvSpPr txBox="1"/>
          <p:nvPr/>
        </p:nvSpPr>
        <p:spPr>
          <a:xfrm>
            <a:off x="5928385" y="1049734"/>
            <a:ext cx="1432879" cy="61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研发效率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交付效率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运维效率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</p:txBody>
      </p:sp>
      <p:sp>
        <p:nvSpPr>
          <p:cNvPr id="20" name="Google Shape;259;p50">
            <a:extLst>
              <a:ext uri="{FF2B5EF4-FFF2-40B4-BE49-F238E27FC236}">
                <a16:creationId xmlns:a16="http://schemas.microsoft.com/office/drawing/2014/main" id="{ACE74184-C932-F8E7-DB64-FDDA9F3A7C88}"/>
              </a:ext>
            </a:extLst>
          </p:cNvPr>
          <p:cNvSpPr txBox="1"/>
          <p:nvPr/>
        </p:nvSpPr>
        <p:spPr>
          <a:xfrm>
            <a:off x="5894511" y="3394677"/>
            <a:ext cx="1432879" cy="55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资源成本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软件成本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人力成本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交付成本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</p:txBody>
      </p:sp>
      <p:pic>
        <p:nvPicPr>
          <p:cNvPr id="21" name="Google Shape;260;p50">
            <a:extLst>
              <a:ext uri="{FF2B5EF4-FFF2-40B4-BE49-F238E27FC236}">
                <a16:creationId xmlns:a16="http://schemas.microsoft.com/office/drawing/2014/main" id="{97C2A68A-CAD2-B6B7-9B56-CD2B3BB5A2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243" t="16072" r="19622" b="7864"/>
          <a:stretch/>
        </p:blipFill>
        <p:spPr>
          <a:xfrm>
            <a:off x="9063558" y="1657989"/>
            <a:ext cx="284650" cy="399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61;p50">
            <a:extLst>
              <a:ext uri="{FF2B5EF4-FFF2-40B4-BE49-F238E27FC236}">
                <a16:creationId xmlns:a16="http://schemas.microsoft.com/office/drawing/2014/main" id="{65C7934C-4E57-7ED5-7298-7F4824F6FF84}"/>
              </a:ext>
            </a:extLst>
          </p:cNvPr>
          <p:cNvCxnSpPr/>
          <p:nvPr/>
        </p:nvCxnSpPr>
        <p:spPr>
          <a:xfrm>
            <a:off x="4819208" y="4396858"/>
            <a:ext cx="1039088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262;p50">
            <a:extLst>
              <a:ext uri="{FF2B5EF4-FFF2-40B4-BE49-F238E27FC236}">
                <a16:creationId xmlns:a16="http://schemas.microsoft.com/office/drawing/2014/main" id="{BA0318BB-3490-5D8B-A48F-32ADDF44F9D9}"/>
              </a:ext>
            </a:extLst>
          </p:cNvPr>
          <p:cNvCxnSpPr/>
          <p:nvPr/>
        </p:nvCxnSpPr>
        <p:spPr>
          <a:xfrm>
            <a:off x="7409453" y="4396858"/>
            <a:ext cx="1090451" cy="1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263;p50">
            <a:extLst>
              <a:ext uri="{FF2B5EF4-FFF2-40B4-BE49-F238E27FC236}">
                <a16:creationId xmlns:a16="http://schemas.microsoft.com/office/drawing/2014/main" id="{B316861C-F524-4F4A-D6CC-3BA748A16857}"/>
              </a:ext>
            </a:extLst>
          </p:cNvPr>
          <p:cNvCxnSpPr/>
          <p:nvPr/>
        </p:nvCxnSpPr>
        <p:spPr>
          <a:xfrm flipV="1">
            <a:off x="9169770" y="2632149"/>
            <a:ext cx="1" cy="1529159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264;p50">
            <a:extLst>
              <a:ext uri="{FF2B5EF4-FFF2-40B4-BE49-F238E27FC236}">
                <a16:creationId xmlns:a16="http://schemas.microsoft.com/office/drawing/2014/main" id="{3D770C1C-99D2-74E9-8E13-6C5FBE028D61}"/>
              </a:ext>
            </a:extLst>
          </p:cNvPr>
          <p:cNvCxnSpPr/>
          <p:nvPr/>
        </p:nvCxnSpPr>
        <p:spPr>
          <a:xfrm flipH="1">
            <a:off x="4107048" y="2529843"/>
            <a:ext cx="3183" cy="1631465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265;p50">
            <a:extLst>
              <a:ext uri="{FF2B5EF4-FFF2-40B4-BE49-F238E27FC236}">
                <a16:creationId xmlns:a16="http://schemas.microsoft.com/office/drawing/2014/main" id="{882D0189-4B58-D1FE-B093-079748E43C0A}"/>
              </a:ext>
            </a:extLst>
          </p:cNvPr>
          <p:cNvSpPr txBox="1"/>
          <p:nvPr/>
        </p:nvSpPr>
        <p:spPr>
          <a:xfrm>
            <a:off x="4167907" y="3008197"/>
            <a:ext cx="387623" cy="2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Arial"/>
              <a:buNone/>
            </a:pPr>
            <a:r>
              <a:rPr lang="en" sz="1200" u="none" strike="noStrike" cap="none" dirty="0">
                <a:solidFill>
                  <a:schemeClr val="bg1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沉淀</a:t>
            </a:r>
            <a:endParaRPr sz="1200" u="none" strike="noStrike" cap="none" dirty="0">
              <a:solidFill>
                <a:schemeClr val="bg1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</p:txBody>
      </p:sp>
      <p:sp>
        <p:nvSpPr>
          <p:cNvPr id="27" name="Google Shape;266;p50">
            <a:extLst>
              <a:ext uri="{FF2B5EF4-FFF2-40B4-BE49-F238E27FC236}">
                <a16:creationId xmlns:a16="http://schemas.microsoft.com/office/drawing/2014/main" id="{87487B94-A136-CE19-123A-C0B573D0D11F}"/>
              </a:ext>
            </a:extLst>
          </p:cNvPr>
          <p:cNvSpPr txBox="1"/>
          <p:nvPr/>
        </p:nvSpPr>
        <p:spPr>
          <a:xfrm>
            <a:off x="8741082" y="3029129"/>
            <a:ext cx="387623" cy="2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Arial"/>
              <a:buNone/>
            </a:pPr>
            <a:r>
              <a:rPr lang="en" sz="1200" u="none" strike="noStrike" cap="none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实践</a:t>
            </a:r>
            <a:endParaRPr sz="1200" u="none" strike="noStrike" cap="none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28" name="Google Shape;267;p50">
            <a:extLst>
              <a:ext uri="{FF2B5EF4-FFF2-40B4-BE49-F238E27FC236}">
                <a16:creationId xmlns:a16="http://schemas.microsoft.com/office/drawing/2014/main" id="{13A18774-E27B-D549-7E1F-D463CFFEFAA7}"/>
              </a:ext>
            </a:extLst>
          </p:cNvPr>
          <p:cNvSpPr txBox="1"/>
          <p:nvPr/>
        </p:nvSpPr>
        <p:spPr>
          <a:xfrm>
            <a:off x="8681146" y="4973933"/>
            <a:ext cx="1290492" cy="74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/>
          <a:p>
            <a:pPr marL="0" marR="0" lvl="0" indent="0" algn="ctr" rtl="0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8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Container</a:t>
            </a:r>
            <a:endParaRPr sz="8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8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Kubernetes、controller</a:t>
            </a:r>
            <a:endParaRPr sz="8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8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eBPF、WASM</a:t>
            </a:r>
            <a:endParaRPr sz="8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8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 Service Mesh</a:t>
            </a:r>
            <a:endParaRPr sz="8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800" u="none" strike="noStrike" cap="none" dirty="0">
                <a:solidFill>
                  <a:srgbClr val="5E5E5E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……</a:t>
            </a:r>
            <a:endParaRPr sz="800" u="none" strike="noStrike" cap="none" dirty="0">
              <a:solidFill>
                <a:srgbClr val="5E5E5E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</p:txBody>
      </p:sp>
      <p:sp>
        <p:nvSpPr>
          <p:cNvPr id="29" name="Google Shape;243;p50">
            <a:extLst>
              <a:ext uri="{FF2B5EF4-FFF2-40B4-BE49-F238E27FC236}">
                <a16:creationId xmlns:a16="http://schemas.microsoft.com/office/drawing/2014/main" id="{344347A9-17B3-7C04-D3C7-4FB231C543F2}"/>
              </a:ext>
            </a:extLst>
          </p:cNvPr>
          <p:cNvSpPr/>
          <p:nvPr/>
        </p:nvSpPr>
        <p:spPr>
          <a:xfrm>
            <a:off x="8538759" y="2211402"/>
            <a:ext cx="1432879" cy="291781"/>
          </a:xfrm>
          <a:prstGeom prst="roundRect">
            <a:avLst/>
          </a:prstGeom>
          <a:gradFill flip="none" rotWithShape="1">
            <a:gsLst>
              <a:gs pos="0">
                <a:srgbClr val="2156FF"/>
              </a:gs>
              <a:gs pos="100000">
                <a:srgbClr val="03A0FF"/>
              </a:gs>
            </a:gsLst>
            <a:lin ang="0" scaled="1"/>
            <a:tileRect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600"/>
            </a:pPr>
            <a:r>
              <a:rPr lang="zh-CN" altLang="en-US" sz="1600" dirty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释放红利</a:t>
            </a:r>
          </a:p>
        </p:txBody>
      </p:sp>
      <p:sp>
        <p:nvSpPr>
          <p:cNvPr id="30" name="上箭头标注 19">
            <a:extLst>
              <a:ext uri="{FF2B5EF4-FFF2-40B4-BE49-F238E27FC236}">
                <a16:creationId xmlns:a16="http://schemas.microsoft.com/office/drawing/2014/main" id="{53998296-F312-68A3-C0E5-077ABE7C8B47}"/>
              </a:ext>
            </a:extLst>
          </p:cNvPr>
          <p:cNvSpPr/>
          <p:nvPr/>
        </p:nvSpPr>
        <p:spPr>
          <a:xfrm>
            <a:off x="6041692" y="2935311"/>
            <a:ext cx="1140369" cy="1074238"/>
          </a:xfrm>
          <a:prstGeom prst="upArrowCallout">
            <a:avLst/>
          </a:prstGeom>
          <a:noFill/>
          <a:ln w="12700">
            <a:solidFill>
              <a:srgbClr val="FF970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下箭头标注 20">
            <a:extLst>
              <a:ext uri="{FF2B5EF4-FFF2-40B4-BE49-F238E27FC236}">
                <a16:creationId xmlns:a16="http://schemas.microsoft.com/office/drawing/2014/main" id="{9AC940FE-6F90-2669-F25F-06F435F0EB6A}"/>
              </a:ext>
            </a:extLst>
          </p:cNvPr>
          <p:cNvSpPr/>
          <p:nvPr/>
        </p:nvSpPr>
        <p:spPr>
          <a:xfrm>
            <a:off x="6207411" y="1079087"/>
            <a:ext cx="879161" cy="832973"/>
          </a:xfrm>
          <a:prstGeom prst="downArrowCallout">
            <a:avLst/>
          </a:prstGeom>
          <a:noFill/>
          <a:ln w="12700">
            <a:solidFill>
              <a:srgbClr val="FF970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上箭头标注 50">
            <a:extLst>
              <a:ext uri="{FF2B5EF4-FFF2-40B4-BE49-F238E27FC236}">
                <a16:creationId xmlns:a16="http://schemas.microsoft.com/office/drawing/2014/main" id="{C4231165-0553-2650-D986-A468E2D27756}"/>
              </a:ext>
            </a:extLst>
          </p:cNvPr>
          <p:cNvSpPr/>
          <p:nvPr/>
        </p:nvSpPr>
        <p:spPr>
          <a:xfrm>
            <a:off x="3418289" y="4617733"/>
            <a:ext cx="1361318" cy="1072418"/>
          </a:xfrm>
          <a:prstGeom prst="upArrowCallou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下箭头标注 53">
            <a:extLst>
              <a:ext uri="{FF2B5EF4-FFF2-40B4-BE49-F238E27FC236}">
                <a16:creationId xmlns:a16="http://schemas.microsoft.com/office/drawing/2014/main" id="{CFF54D2C-9836-1BAB-6528-3666BDCA5ABF}"/>
              </a:ext>
            </a:extLst>
          </p:cNvPr>
          <p:cNvSpPr/>
          <p:nvPr/>
        </p:nvSpPr>
        <p:spPr>
          <a:xfrm>
            <a:off x="3668135" y="1269445"/>
            <a:ext cx="884193" cy="887733"/>
          </a:xfrm>
          <a:prstGeom prst="downArrowCallout">
            <a:avLst/>
          </a:prstGeom>
          <a:noFill/>
          <a:ln w="12700">
            <a:solidFill>
              <a:srgbClr val="277E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上箭头标注 54">
            <a:extLst>
              <a:ext uri="{FF2B5EF4-FFF2-40B4-BE49-F238E27FC236}">
                <a16:creationId xmlns:a16="http://schemas.microsoft.com/office/drawing/2014/main" id="{00718E26-E31F-2A5F-C7FF-E2CFC4382E85}"/>
              </a:ext>
            </a:extLst>
          </p:cNvPr>
          <p:cNvSpPr/>
          <p:nvPr/>
        </p:nvSpPr>
        <p:spPr>
          <a:xfrm>
            <a:off x="5928385" y="4615929"/>
            <a:ext cx="1361318" cy="1042570"/>
          </a:xfrm>
          <a:prstGeom prst="upArrowCallou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上箭头标注 55">
            <a:extLst>
              <a:ext uri="{FF2B5EF4-FFF2-40B4-BE49-F238E27FC236}">
                <a16:creationId xmlns:a16="http://schemas.microsoft.com/office/drawing/2014/main" id="{F82517A2-6E72-F7D4-66E9-439EF2DE303F}"/>
              </a:ext>
            </a:extLst>
          </p:cNvPr>
          <p:cNvSpPr/>
          <p:nvPr/>
        </p:nvSpPr>
        <p:spPr>
          <a:xfrm>
            <a:off x="8624456" y="4581883"/>
            <a:ext cx="1361318" cy="1158763"/>
          </a:xfrm>
          <a:prstGeom prst="upArrowCallou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Google Shape;247;p50">
            <a:extLst>
              <a:ext uri="{FF2B5EF4-FFF2-40B4-BE49-F238E27FC236}">
                <a16:creationId xmlns:a16="http://schemas.microsoft.com/office/drawing/2014/main" id="{8DE75AE8-5EAF-6FC1-4946-81E44E09332B}"/>
              </a:ext>
            </a:extLst>
          </p:cNvPr>
          <p:cNvCxnSpPr/>
          <p:nvPr/>
        </p:nvCxnSpPr>
        <p:spPr>
          <a:xfrm flipH="1" flipV="1">
            <a:off x="7414801" y="2053235"/>
            <a:ext cx="1118292" cy="3031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7" name="Google Shape;248;p50">
            <a:extLst>
              <a:ext uri="{FF2B5EF4-FFF2-40B4-BE49-F238E27FC236}">
                <a16:creationId xmlns:a16="http://schemas.microsoft.com/office/drawing/2014/main" id="{2240D918-1251-BBA4-76D4-15BB1950F080}"/>
              </a:ext>
            </a:extLst>
          </p:cNvPr>
          <p:cNvCxnSpPr/>
          <p:nvPr/>
        </p:nvCxnSpPr>
        <p:spPr>
          <a:xfrm flipH="1">
            <a:off x="7414801" y="2356372"/>
            <a:ext cx="1118292" cy="2856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416AC4-73BD-735C-C54A-B6E6FEA7A6B8}"/>
              </a:ext>
            </a:extLst>
          </p:cNvPr>
          <p:cNvSpPr txBox="1"/>
          <p:nvPr/>
        </p:nvSpPr>
        <p:spPr>
          <a:xfrm>
            <a:off x="4807881" y="210959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包含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DF8796-6512-85EC-6023-EF8AD2A0B05E}"/>
              </a:ext>
            </a:extLst>
          </p:cNvPr>
          <p:cNvSpPr txBox="1"/>
          <p:nvPr/>
        </p:nvSpPr>
        <p:spPr>
          <a:xfrm>
            <a:off x="8033110" y="210800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实现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6463E-79FC-D402-5F78-C74A8009BAC7}"/>
              </a:ext>
            </a:extLst>
          </p:cNvPr>
          <p:cNvSpPr txBox="1"/>
          <p:nvPr/>
        </p:nvSpPr>
        <p:spPr>
          <a:xfrm>
            <a:off x="5055152" y="416130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具化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E44B10-D4CF-1F67-448F-3E8192C506A8}"/>
              </a:ext>
            </a:extLst>
          </p:cNvPr>
          <p:cNvSpPr txBox="1"/>
          <p:nvPr/>
        </p:nvSpPr>
        <p:spPr>
          <a:xfrm>
            <a:off x="7721281" y="416130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具化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4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0BDD2A8-67E8-A9FC-2335-08AE60161636}"/>
              </a:ext>
            </a:extLst>
          </p:cNvPr>
          <p:cNvSpPr txBox="1"/>
          <p:nvPr/>
        </p:nvSpPr>
        <p:spPr>
          <a:xfrm>
            <a:off x="233989" y="646789"/>
            <a:ext cx="5540299" cy="56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云原生带来了技术的全面升级</a:t>
            </a:r>
          </a:p>
        </p:txBody>
      </p:sp>
      <p:pic>
        <p:nvPicPr>
          <p:cNvPr id="3" name="Picture 2" descr="Containers Are and Will Be the New Linux - DZone Cloud">
            <a:extLst>
              <a:ext uri="{FF2B5EF4-FFF2-40B4-BE49-F238E27FC236}">
                <a16:creationId xmlns:a16="http://schemas.microsoft.com/office/drawing/2014/main" id="{FD303C27-B6D1-E3D4-0103-8820F621D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922" y="2028161"/>
            <a:ext cx="3381721" cy="165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885871A6-E441-E81D-97B9-B63F1F5058BB}"/>
              </a:ext>
            </a:extLst>
          </p:cNvPr>
          <p:cNvSpPr txBox="1"/>
          <p:nvPr/>
        </p:nvSpPr>
        <p:spPr>
          <a:xfrm>
            <a:off x="1397698" y="3824307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容器</a:t>
            </a:r>
            <a:r>
              <a:rPr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：标准化的</a:t>
            </a:r>
            <a:r>
              <a:rPr lang="en-US" sz="12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交付介质</a:t>
            </a:r>
            <a:endParaRPr lang="en-US" sz="1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Picture 4" descr="What the Data Says about Kubernetes Deployment Patterns – The New Stack">
            <a:extLst>
              <a:ext uri="{FF2B5EF4-FFF2-40B4-BE49-F238E27FC236}">
                <a16:creationId xmlns:a16="http://schemas.microsoft.com/office/drawing/2014/main" id="{D0E2DB55-238C-A98C-537B-AC016093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470" y="1771071"/>
            <a:ext cx="3493236" cy="23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BDE25CA5-5CED-FB32-BA05-F7CB9870D415}"/>
              </a:ext>
            </a:extLst>
          </p:cNvPr>
          <p:cNvSpPr txBox="1"/>
          <p:nvPr/>
        </p:nvSpPr>
        <p:spPr>
          <a:xfrm>
            <a:off x="4768604" y="4222881"/>
            <a:ext cx="3122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Kubernetes</a:t>
            </a:r>
            <a:r>
              <a:rPr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：标准化的基础设施管理</a:t>
            </a:r>
            <a:r>
              <a:rPr lang="en-US" sz="12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与抽象</a:t>
            </a:r>
            <a:endParaRPr lang="en-US" sz="1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B36CB726-A361-B121-7464-6E9D3FED31EB}"/>
              </a:ext>
            </a:extLst>
          </p:cNvPr>
          <p:cNvSpPr txBox="1"/>
          <p:nvPr/>
        </p:nvSpPr>
        <p:spPr>
          <a:xfrm>
            <a:off x="8908325" y="3611279"/>
            <a:ext cx="300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K8s</a:t>
            </a:r>
            <a:r>
              <a:rPr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CRD</a:t>
            </a:r>
            <a:r>
              <a:rPr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Operator</a:t>
            </a:r>
            <a:r>
              <a:rPr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：自动化的运维模型</a:t>
            </a:r>
            <a:endParaRPr lang="en-US" altLang="zh-CN" sz="1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sz="1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Infrastructure</a:t>
            </a:r>
            <a:r>
              <a:rPr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as</a:t>
            </a:r>
            <a:r>
              <a:rPr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Code</a:t>
            </a:r>
            <a:r>
              <a:rPr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：基础设施即代码</a:t>
            </a:r>
            <a:endParaRPr lang="en-US" sz="1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9" name="Picture 6" descr="Build Your Kubernetes Operator With the Right Tool">
            <a:extLst>
              <a:ext uri="{FF2B5EF4-FFF2-40B4-BE49-F238E27FC236}">
                <a16:creationId xmlns:a16="http://schemas.microsoft.com/office/drawing/2014/main" id="{A3B5062C-556A-C1D6-B7A4-872DE4BC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529" y="2111582"/>
            <a:ext cx="3270579" cy="143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475E6A4D-86F0-8EAA-7A5F-5A7BE9067BDC}"/>
              </a:ext>
            </a:extLst>
          </p:cNvPr>
          <p:cNvSpPr txBox="1"/>
          <p:nvPr/>
        </p:nvSpPr>
        <p:spPr>
          <a:xfrm>
            <a:off x="756957" y="5744586"/>
            <a:ext cx="1103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云原生的崛起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，带来了交付介质、基础设施管理、运维模型和持续交付理论的全面升级和突破，加速了云计算时代到来。</a:t>
            </a:r>
            <a:endParaRPr 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A23D543-07A7-FB22-EA54-ABF90F71D926}"/>
              </a:ext>
            </a:extLst>
          </p:cNvPr>
          <p:cNvSpPr/>
          <p:nvPr/>
        </p:nvSpPr>
        <p:spPr>
          <a:xfrm>
            <a:off x="5953651" y="4864019"/>
            <a:ext cx="1772511" cy="27930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不可变基础设施</a:t>
            </a:r>
            <a:endParaRPr lang="en-US" sz="1200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B2CA19CD-8827-F576-0C5D-F1A75CC1F56D}"/>
              </a:ext>
            </a:extLst>
          </p:cNvPr>
          <p:cNvSpPr/>
          <p:nvPr/>
        </p:nvSpPr>
        <p:spPr>
          <a:xfrm>
            <a:off x="9088391" y="4864019"/>
            <a:ext cx="1772511" cy="27930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GitOps</a:t>
            </a:r>
            <a:endParaRPr lang="en-US" sz="1200" dirty="0"/>
          </a:p>
        </p:txBody>
      </p:sp>
      <p:sp>
        <p:nvSpPr>
          <p:cNvPr id="13" name="文本框 15">
            <a:extLst>
              <a:ext uri="{FF2B5EF4-FFF2-40B4-BE49-F238E27FC236}">
                <a16:creationId xmlns:a16="http://schemas.microsoft.com/office/drawing/2014/main" id="{10A525AB-6B1F-02B6-7C68-CFFE20D9C33A}"/>
              </a:ext>
            </a:extLst>
          </p:cNvPr>
          <p:cNvSpPr txBox="1"/>
          <p:nvPr/>
        </p:nvSpPr>
        <p:spPr>
          <a:xfrm>
            <a:off x="8226811" y="481900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ym typeface="Wingdings" pitchFamily="2" charset="2"/>
              </a:rPr>
              <a:t></a:t>
            </a:r>
            <a:endParaRPr kumimoji="1"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ED5470-521B-25B4-A682-C02AE96B2638}"/>
              </a:ext>
            </a:extLst>
          </p:cNvPr>
          <p:cNvSpPr/>
          <p:nvPr/>
        </p:nvSpPr>
        <p:spPr>
          <a:xfrm>
            <a:off x="2737953" y="4864019"/>
            <a:ext cx="1772511" cy="27930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基础设施即代码</a:t>
            </a:r>
            <a:endParaRPr lang="en-US" sz="1200" dirty="0"/>
          </a:p>
        </p:txBody>
      </p:sp>
      <p:sp>
        <p:nvSpPr>
          <p:cNvPr id="15" name="文本框 17">
            <a:extLst>
              <a:ext uri="{FF2B5EF4-FFF2-40B4-BE49-F238E27FC236}">
                <a16:creationId xmlns:a16="http://schemas.microsoft.com/office/drawing/2014/main" id="{45BE7E04-702F-0F1C-5B47-01778E090C9F}"/>
              </a:ext>
            </a:extLst>
          </p:cNvPr>
          <p:cNvSpPr txBox="1"/>
          <p:nvPr/>
        </p:nvSpPr>
        <p:spPr>
          <a:xfrm>
            <a:off x="4961353" y="481900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ym typeface="Wingdings" pitchFamily="2" charset="2"/>
              </a:rPr>
              <a:t></a:t>
            </a:r>
            <a:endParaRPr kumimoji="1" lang="zh-CN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B750F5B5-5824-72EF-6256-66A0F7588382}"/>
              </a:ext>
            </a:extLst>
          </p:cNvPr>
          <p:cNvSpPr txBox="1"/>
          <p:nvPr/>
        </p:nvSpPr>
        <p:spPr>
          <a:xfrm>
            <a:off x="1330302" y="4869085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持续交付理论</a:t>
            </a:r>
          </a:p>
        </p:txBody>
      </p:sp>
      <p:pic>
        <p:nvPicPr>
          <p:cNvPr id="17" name="Picture 2" descr="Terraform Provider">
            <a:extLst>
              <a:ext uri="{FF2B5EF4-FFF2-40B4-BE49-F238E27FC236}">
                <a16:creationId xmlns:a16="http://schemas.microsoft.com/office/drawing/2014/main" id="{403B4E66-2BA0-E06C-EFE1-9E9A87DD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373" y="1334405"/>
            <a:ext cx="1431596" cy="142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469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C6E76A2A-2578-2D5E-B3FB-3534D65838D1}"/>
              </a:ext>
            </a:extLst>
          </p:cNvPr>
          <p:cNvSpPr txBox="1"/>
          <p:nvPr/>
        </p:nvSpPr>
        <p:spPr>
          <a:xfrm>
            <a:off x="248285" y="481886"/>
            <a:ext cx="4304383" cy="56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蓬勃发展的云原生生态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EA8BB-D08A-586F-C7DF-3A5D5EEB5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937" y="1326333"/>
            <a:ext cx="7730392" cy="4899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905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B218AC-1259-9453-7B9C-3BBAC85A75F2}"/>
              </a:ext>
            </a:extLst>
          </p:cNvPr>
          <p:cNvSpPr txBox="1"/>
          <p:nvPr/>
        </p:nvSpPr>
        <p:spPr>
          <a:xfrm>
            <a:off x="248285" y="590898"/>
            <a:ext cx="8430513" cy="56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云原生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给现代应用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DevOps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 带来了什么改变？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E0C85-F339-1EBA-8A90-769112649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979" y="2515082"/>
            <a:ext cx="2602273" cy="32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hift Left is about doing things earlier in the development cycle. Source: van der Cruijsen 2017.">
            <a:extLst>
              <a:ext uri="{FF2B5EF4-FFF2-40B4-BE49-F238E27FC236}">
                <a16:creationId xmlns:a16="http://schemas.microsoft.com/office/drawing/2014/main" id="{01DD3AB9-BF58-34E2-5D7E-0AB1F506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80" y="2602815"/>
            <a:ext cx="6984443" cy="297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44EB7D-94D4-BF15-848F-58080AEEBBE3}"/>
              </a:ext>
            </a:extLst>
          </p:cNvPr>
          <p:cNvSpPr/>
          <p:nvPr/>
        </p:nvSpPr>
        <p:spPr>
          <a:xfrm>
            <a:off x="1690274" y="2035542"/>
            <a:ext cx="4615544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>
                <a:solidFill>
                  <a:srgbClr val="626262"/>
                </a:solidFill>
                <a:latin typeface="Open Sans" panose="020F0502020204030204" pitchFamily="34" charset="0"/>
              </a:rPr>
              <a:t>Shift Left is about doing things earlier in the development cycle</a:t>
            </a:r>
            <a:r>
              <a:rPr lang="en-US" altLang="zh-CN" sz="1067" dirty="0">
                <a:solidFill>
                  <a:srgbClr val="626262"/>
                </a:solidFill>
                <a:latin typeface="Open Sans" panose="020F0502020204030204" pitchFamily="34" charset="0"/>
              </a:rPr>
              <a:t>.</a:t>
            </a:r>
            <a:r>
              <a:rPr lang="zh-CN" altLang="en-US" sz="1067" dirty="0">
                <a:solidFill>
                  <a:srgbClr val="626262"/>
                </a:solidFill>
                <a:latin typeface="Open Sans" panose="020F0502020204030204" pitchFamily="34" charset="0"/>
              </a:rPr>
              <a:t> </a:t>
            </a:r>
            <a:endParaRPr lang="en-US" altLang="zh-CN" sz="1067" dirty="0">
              <a:solidFill>
                <a:srgbClr val="626262"/>
              </a:solidFill>
              <a:latin typeface="Open Sans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1DEAE-ED34-0885-A6DF-2648FB09F03B}"/>
              </a:ext>
            </a:extLst>
          </p:cNvPr>
          <p:cNvSpPr txBox="1"/>
          <p:nvPr/>
        </p:nvSpPr>
        <p:spPr>
          <a:xfrm>
            <a:off x="1582962" y="1686833"/>
            <a:ext cx="4830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应用开发的整个生命周期各项职责不断向研发侧左移</a:t>
            </a:r>
            <a:endParaRPr lang="en-CN" sz="1600" dirty="0"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B2749F-D72D-54C0-0D84-CC28F0DE4728}"/>
              </a:ext>
            </a:extLst>
          </p:cNvPr>
          <p:cNvSpPr/>
          <p:nvPr/>
        </p:nvSpPr>
        <p:spPr>
          <a:xfrm>
            <a:off x="135686" y="6429335"/>
            <a:ext cx="262578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33" dirty="0">
                <a:solidFill>
                  <a:srgbClr val="626262"/>
                </a:solidFill>
                <a:latin typeface="Open Sans" panose="020F0502020204030204" pitchFamily="34" charset="0"/>
                <a:hlinkClick r:id="rId7"/>
              </a:rPr>
              <a:t>https://devopedia.org/shift-left</a:t>
            </a:r>
            <a:endParaRPr lang="en-US" altLang="zh-CN" sz="1333" dirty="0">
              <a:solidFill>
                <a:srgbClr val="626262"/>
              </a:solidFill>
              <a:latin typeface="Open Sans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A8D77-C57F-8302-33BD-D561A2A0EBC7}"/>
              </a:ext>
            </a:extLst>
          </p:cNvPr>
          <p:cNvSpPr/>
          <p:nvPr/>
        </p:nvSpPr>
        <p:spPr>
          <a:xfrm>
            <a:off x="7582195" y="2035542"/>
            <a:ext cx="3595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solidFill>
                  <a:srgbClr val="FF0000"/>
                </a:solidFill>
              </a:rPr>
              <a:t>灵活性提高的同时也带来了</a:t>
            </a:r>
            <a:r>
              <a:rPr lang="zh-CN" altLang="en-US" sz="1400" b="1" dirty="0">
                <a:solidFill>
                  <a:srgbClr val="FF0000"/>
                </a:solidFill>
              </a:rPr>
              <a:t>复杂性</a:t>
            </a:r>
            <a:r>
              <a:rPr lang="zh-CN" altLang="en-US" sz="1400" dirty="0">
                <a:solidFill>
                  <a:srgbClr val="FF0000"/>
                </a:solidFill>
              </a:rPr>
              <a:t>的剧增。</a:t>
            </a:r>
            <a:endParaRPr lang="en-CN" sz="1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D1FC4-2DCB-DCE4-8F03-58230C557985}"/>
              </a:ext>
            </a:extLst>
          </p:cNvPr>
          <p:cNvSpPr txBox="1"/>
          <p:nvPr/>
        </p:nvSpPr>
        <p:spPr>
          <a:xfrm>
            <a:off x="489098" y="1682291"/>
            <a:ext cx="97975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67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shift</a:t>
            </a:r>
            <a:r>
              <a:rPr lang="zh-CN" altLang="en-US" sz="1467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467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left!</a:t>
            </a:r>
            <a:endParaRPr lang="en-CN" sz="1467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ED46B-E7F6-EEB1-3B02-3606EB8B54C7}"/>
              </a:ext>
            </a:extLst>
          </p:cNvPr>
          <p:cNvSpPr txBox="1"/>
          <p:nvPr/>
        </p:nvSpPr>
        <p:spPr>
          <a:xfrm>
            <a:off x="7582195" y="1668584"/>
            <a:ext cx="243528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67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shift</a:t>
            </a:r>
            <a:r>
              <a:rPr lang="zh-CN" altLang="en-US" sz="1467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467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left</a:t>
            </a:r>
            <a:r>
              <a:rPr lang="zh-CN" altLang="en-US" sz="1467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带来了什么问题？</a:t>
            </a:r>
            <a:endParaRPr lang="en-CN" sz="1467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3" name="Google Shape;244;p50">
            <a:extLst>
              <a:ext uri="{FF2B5EF4-FFF2-40B4-BE49-F238E27FC236}">
                <a16:creationId xmlns:a16="http://schemas.microsoft.com/office/drawing/2014/main" id="{68139274-5F4A-BA9E-F652-79E0DE6CD430}"/>
              </a:ext>
            </a:extLst>
          </p:cNvPr>
          <p:cNvSpPr/>
          <p:nvPr/>
        </p:nvSpPr>
        <p:spPr>
          <a:xfrm>
            <a:off x="3812245" y="2816507"/>
            <a:ext cx="1432879" cy="291781"/>
          </a:xfrm>
          <a:prstGeom prst="roundRect">
            <a:avLst/>
          </a:prstGeom>
          <a:gradFill>
            <a:gsLst>
              <a:gs pos="92000">
                <a:srgbClr val="FBBC1D"/>
              </a:gs>
              <a:gs pos="0">
                <a:srgbClr val="FF970D"/>
              </a:gs>
            </a:gsLst>
            <a:lin ang="0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" sz="1600" dirty="0" err="1">
                <a:solidFill>
                  <a:schemeClr val="lt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更高的</a:t>
            </a:r>
            <a:r>
              <a:rPr lang="en" sz="1600" u="none" strike="noStrike" cap="none" dirty="0" err="1">
                <a:solidFill>
                  <a:schemeClr val="lt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效率</a:t>
            </a:r>
            <a:endParaRPr sz="1600" u="none" strike="noStrike" cap="none" dirty="0">
              <a:solidFill>
                <a:schemeClr val="lt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14" name="Google Shape;245;p50">
            <a:extLst>
              <a:ext uri="{FF2B5EF4-FFF2-40B4-BE49-F238E27FC236}">
                <a16:creationId xmlns:a16="http://schemas.microsoft.com/office/drawing/2014/main" id="{3B30D373-78AF-39CC-85A3-DEDB70B1CD55}"/>
              </a:ext>
            </a:extLst>
          </p:cNvPr>
          <p:cNvSpPr/>
          <p:nvPr/>
        </p:nvSpPr>
        <p:spPr>
          <a:xfrm>
            <a:off x="3921133" y="5960362"/>
            <a:ext cx="1432879" cy="291781"/>
          </a:xfrm>
          <a:prstGeom prst="roundRect">
            <a:avLst/>
          </a:prstGeom>
          <a:gradFill>
            <a:gsLst>
              <a:gs pos="100000">
                <a:srgbClr val="FBBC1D">
                  <a:lumMod val="98000"/>
                  <a:lumOff val="2000"/>
                </a:srgbClr>
              </a:gs>
              <a:gs pos="10000">
                <a:srgbClr val="FF970D"/>
              </a:gs>
            </a:gsLst>
            <a:lin ang="0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" sz="1600" dirty="0" err="1">
                <a:solidFill>
                  <a:schemeClr val="lt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更</a:t>
            </a:r>
            <a:r>
              <a:rPr lang="en" sz="1600" u="none" strike="noStrike" cap="none" dirty="0" err="1">
                <a:solidFill>
                  <a:schemeClr val="lt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Arial"/>
              </a:rPr>
              <a:t>低的成本</a:t>
            </a:r>
            <a:endParaRPr sz="1600" u="none" strike="noStrike" cap="none" dirty="0">
              <a:solidFill>
                <a:schemeClr val="lt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Arial"/>
            </a:endParaRPr>
          </a:p>
        </p:txBody>
      </p:sp>
      <p:sp>
        <p:nvSpPr>
          <p:cNvPr id="15" name="Google Shape;258;p50">
            <a:extLst>
              <a:ext uri="{FF2B5EF4-FFF2-40B4-BE49-F238E27FC236}">
                <a16:creationId xmlns:a16="http://schemas.microsoft.com/office/drawing/2014/main" id="{3438856C-92A4-1842-9770-CF8C7974C839}"/>
              </a:ext>
            </a:extLst>
          </p:cNvPr>
          <p:cNvSpPr txBox="1"/>
          <p:nvPr/>
        </p:nvSpPr>
        <p:spPr>
          <a:xfrm>
            <a:off x="2755649" y="2760235"/>
            <a:ext cx="1178507" cy="61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研发效率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交付效率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运维效率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</p:txBody>
      </p:sp>
      <p:sp>
        <p:nvSpPr>
          <p:cNvPr id="16" name="Google Shape;259;p50">
            <a:extLst>
              <a:ext uri="{FF2B5EF4-FFF2-40B4-BE49-F238E27FC236}">
                <a16:creationId xmlns:a16="http://schemas.microsoft.com/office/drawing/2014/main" id="{F80BC494-6F62-5A9B-4AC9-5CF19B74C221}"/>
              </a:ext>
            </a:extLst>
          </p:cNvPr>
          <p:cNvSpPr txBox="1"/>
          <p:nvPr/>
        </p:nvSpPr>
        <p:spPr>
          <a:xfrm>
            <a:off x="2973703" y="5875867"/>
            <a:ext cx="940986" cy="55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资源成本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软件成本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人力成本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  <a:p>
            <a:pPr marL="0" marR="0" lvl="0" indent="0" algn="ctr" rtl="0"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en" sz="1000" u="none" strike="noStrike" cap="none" dirty="0">
                <a:solidFill>
                  <a:srgbClr val="FF970D"/>
                </a:solidFill>
                <a:latin typeface="阿里巴巴普惠体 M" pitchFamily="18" charset="-122"/>
                <a:ea typeface="阿里巴巴普惠体 M" pitchFamily="18" charset="-122"/>
                <a:cs typeface="阿里巴巴普惠体 M" pitchFamily="18" charset="-122"/>
                <a:sym typeface="Arial"/>
              </a:rPr>
              <a:t>交付成本</a:t>
            </a:r>
            <a:endParaRPr sz="1000" u="none" strike="noStrike" cap="none" dirty="0">
              <a:solidFill>
                <a:srgbClr val="FF970D"/>
              </a:solidFill>
              <a:latin typeface="阿里巴巴普惠体 M" pitchFamily="18" charset="-122"/>
              <a:ea typeface="阿里巴巴普惠体 M" pitchFamily="18" charset="-122"/>
              <a:cs typeface="阿里巴巴普惠体 M" pitchFamily="18" charset="-122"/>
              <a:sym typeface="Arial"/>
            </a:endParaRPr>
          </a:p>
        </p:txBody>
      </p:sp>
      <p:sp>
        <p:nvSpPr>
          <p:cNvPr id="17" name="上箭头标注 19">
            <a:extLst>
              <a:ext uri="{FF2B5EF4-FFF2-40B4-BE49-F238E27FC236}">
                <a16:creationId xmlns:a16="http://schemas.microsoft.com/office/drawing/2014/main" id="{024102E4-4A04-FBF4-3E4E-C7B73D7C0086}"/>
              </a:ext>
            </a:extLst>
          </p:cNvPr>
          <p:cNvSpPr/>
          <p:nvPr/>
        </p:nvSpPr>
        <p:spPr>
          <a:xfrm rot="10800000">
            <a:off x="3032533" y="5820662"/>
            <a:ext cx="824120" cy="984464"/>
          </a:xfrm>
          <a:prstGeom prst="upArrowCallout">
            <a:avLst/>
          </a:prstGeom>
          <a:noFill/>
          <a:ln w="12700">
            <a:solidFill>
              <a:srgbClr val="FF970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标注 20">
            <a:extLst>
              <a:ext uri="{FF2B5EF4-FFF2-40B4-BE49-F238E27FC236}">
                <a16:creationId xmlns:a16="http://schemas.microsoft.com/office/drawing/2014/main" id="{FA87E0B3-5061-5B06-07BC-1140E32D844B}"/>
              </a:ext>
            </a:extLst>
          </p:cNvPr>
          <p:cNvSpPr/>
          <p:nvPr/>
        </p:nvSpPr>
        <p:spPr>
          <a:xfrm rot="10800000">
            <a:off x="2992365" y="2426839"/>
            <a:ext cx="705077" cy="948237"/>
          </a:xfrm>
          <a:prstGeom prst="downArrowCallout">
            <a:avLst/>
          </a:prstGeom>
          <a:noFill/>
          <a:ln w="12700">
            <a:solidFill>
              <a:srgbClr val="FF970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5163F0-5C2F-D5BA-5A82-96A17633459E}"/>
              </a:ext>
            </a:extLst>
          </p:cNvPr>
          <p:cNvSpPr/>
          <p:nvPr/>
        </p:nvSpPr>
        <p:spPr>
          <a:xfrm>
            <a:off x="974927" y="5299261"/>
            <a:ext cx="6116338" cy="464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Cloud Infrastructure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47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8FD22-30C3-9598-16D7-505357AD1E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9" t="72992" r="6956" b="10237"/>
          <a:stretch/>
        </p:blipFill>
        <p:spPr>
          <a:xfrm>
            <a:off x="2002849" y="4367527"/>
            <a:ext cx="8012129" cy="692291"/>
          </a:xfrm>
          <a:prstGeom prst="rect">
            <a:avLst/>
          </a:prstGeom>
        </p:spPr>
      </p:pic>
      <p:sp>
        <p:nvSpPr>
          <p:cNvPr id="3" name="文本框 1">
            <a:extLst>
              <a:ext uri="{FF2B5EF4-FFF2-40B4-BE49-F238E27FC236}">
                <a16:creationId xmlns:a16="http://schemas.microsoft.com/office/drawing/2014/main" id="{5BA65B1E-12DB-88CC-DFDF-3631F62DA7AB}"/>
              </a:ext>
            </a:extLst>
          </p:cNvPr>
          <p:cNvSpPr txBox="1"/>
          <p:nvPr/>
        </p:nvSpPr>
        <p:spPr>
          <a:xfrm>
            <a:off x="-148" y="629990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示例：一个云原生的应用开发要面对的问题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A9317-34B7-C6AA-C633-35C7187BF3E3}"/>
              </a:ext>
            </a:extLst>
          </p:cNvPr>
          <p:cNvSpPr txBox="1"/>
          <p:nvPr/>
        </p:nvSpPr>
        <p:spPr>
          <a:xfrm>
            <a:off x="2973146" y="5633284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云</a:t>
            </a:r>
            <a:r>
              <a:rPr lang="zh-CN" altLang="en-US" dirty="0"/>
              <a:t>和 </a:t>
            </a:r>
            <a:r>
              <a:rPr lang="en-US" altLang="zh-CN" dirty="0"/>
              <a:t>Kubernetes</a:t>
            </a:r>
            <a:r>
              <a:rPr lang="zh-CN" altLang="en-US" dirty="0"/>
              <a:t> 基础设施的功能更多的暴露给了应用开发者</a:t>
            </a:r>
            <a:endParaRPr lang="en-CN" dirty="0"/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4C1A3AB9-6FDB-9C20-8563-B921EB211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7698" y="1511233"/>
            <a:ext cx="913576" cy="898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F864BA-035F-08AD-6D04-587DAF095530}"/>
              </a:ext>
            </a:extLst>
          </p:cNvPr>
          <p:cNvSpPr txBox="1"/>
          <p:nvPr/>
        </p:nvSpPr>
        <p:spPr>
          <a:xfrm>
            <a:off x="6197364" y="193098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i="1" dirty="0"/>
              <a:t>应用开发者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7386DE-F04A-C644-039F-BEFFFB8B5FD7}"/>
              </a:ext>
            </a:extLst>
          </p:cNvPr>
          <p:cNvGrpSpPr/>
          <p:nvPr/>
        </p:nvGrpSpPr>
        <p:grpSpPr>
          <a:xfrm>
            <a:off x="3029313" y="2924206"/>
            <a:ext cx="431260" cy="369332"/>
            <a:chOff x="2500603" y="2139820"/>
            <a:chExt cx="416767" cy="4001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419A4D-839E-18CD-2213-3805F62BE130}"/>
                </a:ext>
              </a:extLst>
            </p:cNvPr>
            <p:cNvSpPr/>
            <p:nvPr/>
          </p:nvSpPr>
          <p:spPr>
            <a:xfrm>
              <a:off x="2500604" y="2139820"/>
              <a:ext cx="356614" cy="385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0F0167-BF32-8A83-64B9-0B2DC9C52412}"/>
                </a:ext>
              </a:extLst>
            </p:cNvPr>
            <p:cNvSpPr txBox="1"/>
            <p:nvPr/>
          </p:nvSpPr>
          <p:spPr>
            <a:xfrm>
              <a:off x="2500603" y="2139820"/>
              <a:ext cx="416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rPr>
                <a:t>？</a:t>
              </a:r>
              <a:endParaRPr lang="en-CN" sz="2000" b="1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endParaRPr>
            </a:p>
          </p:txBody>
        </p:sp>
      </p:grp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DD348EC9-E715-43B9-BABB-443233E8478B}"/>
              </a:ext>
            </a:extLst>
          </p:cNvPr>
          <p:cNvSpPr/>
          <p:nvPr/>
        </p:nvSpPr>
        <p:spPr>
          <a:xfrm rot="10800000">
            <a:off x="1880613" y="3621628"/>
            <a:ext cx="1333207" cy="563624"/>
          </a:xfrm>
          <a:prstGeom prst="wedgeRectCallout">
            <a:avLst>
              <a:gd name="adj1" fmla="val -41967"/>
              <a:gd name="adj2" fmla="val 84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9077E-AED1-3690-3CCC-8754BDAB3ED0}"/>
              </a:ext>
            </a:extLst>
          </p:cNvPr>
          <p:cNvSpPr txBox="1"/>
          <p:nvPr/>
        </p:nvSpPr>
        <p:spPr>
          <a:xfrm>
            <a:off x="1880612" y="3696447"/>
            <a:ext cx="140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800" dirty="0">
                <a:solidFill>
                  <a:schemeClr val="bg1"/>
                </a:solidFill>
              </a:rPr>
              <a:t>水平扩缩容要怎么设置</a:t>
            </a:r>
            <a:r>
              <a:rPr lang="zh-CN" altLang="en-US" sz="800" dirty="0">
                <a:solidFill>
                  <a:schemeClr val="bg1"/>
                </a:solidFill>
              </a:rPr>
              <a:t>？ </a:t>
            </a:r>
            <a:r>
              <a:rPr lang="en-US" altLang="zh-CN" sz="800" dirty="0" err="1">
                <a:solidFill>
                  <a:schemeClr val="bg1"/>
                </a:solidFill>
              </a:rPr>
              <a:t>minReplicas</a:t>
            </a:r>
            <a:r>
              <a:rPr lang="en-US" altLang="zh-CN" sz="800" dirty="0">
                <a:solidFill>
                  <a:schemeClr val="bg1"/>
                </a:solidFill>
              </a:rPr>
              <a:t>,</a:t>
            </a:r>
            <a:r>
              <a:rPr lang="zh-CN" altLang="en-US" sz="800" dirty="0">
                <a:solidFill>
                  <a:schemeClr val="bg1"/>
                </a:solidFill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</a:rPr>
              <a:t>maxReplicas</a:t>
            </a:r>
            <a:r>
              <a:rPr lang="zh-CN" altLang="en-US" sz="800" dirty="0">
                <a:solidFill>
                  <a:schemeClr val="bg1"/>
                </a:solidFill>
              </a:rPr>
              <a:t> 设置多少？</a:t>
            </a:r>
            <a:endParaRPr lang="en-CN" sz="8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C5F508-168F-9601-B71D-89A8D0D6CE1E}"/>
              </a:ext>
            </a:extLst>
          </p:cNvPr>
          <p:cNvGrpSpPr/>
          <p:nvPr/>
        </p:nvGrpSpPr>
        <p:grpSpPr>
          <a:xfrm>
            <a:off x="4566616" y="2953887"/>
            <a:ext cx="431260" cy="369332"/>
            <a:chOff x="2500603" y="2139820"/>
            <a:chExt cx="416767" cy="4001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1F2C823-7ADF-46FF-EF42-3DDA51CF0FF4}"/>
                </a:ext>
              </a:extLst>
            </p:cNvPr>
            <p:cNvSpPr/>
            <p:nvPr/>
          </p:nvSpPr>
          <p:spPr>
            <a:xfrm>
              <a:off x="2500604" y="2139820"/>
              <a:ext cx="356614" cy="385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971B7E-8521-DB33-D2E1-CEFCCD6263B9}"/>
                </a:ext>
              </a:extLst>
            </p:cNvPr>
            <p:cNvSpPr txBox="1"/>
            <p:nvPr/>
          </p:nvSpPr>
          <p:spPr>
            <a:xfrm>
              <a:off x="2500603" y="2139820"/>
              <a:ext cx="416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rPr>
                <a:t>？</a:t>
              </a:r>
              <a:endParaRPr lang="en-CN" sz="2000" b="1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endParaRPr>
            </a:p>
          </p:txBody>
        </p:sp>
      </p:grp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AE66D262-1FE4-96D0-9A56-FD2D8173ADC7}"/>
              </a:ext>
            </a:extLst>
          </p:cNvPr>
          <p:cNvSpPr/>
          <p:nvPr/>
        </p:nvSpPr>
        <p:spPr>
          <a:xfrm rot="10800000">
            <a:off x="3587893" y="3621629"/>
            <a:ext cx="1333207" cy="563624"/>
          </a:xfrm>
          <a:prstGeom prst="wedgeRectCallout">
            <a:avLst>
              <a:gd name="adj1" fmla="val -33102"/>
              <a:gd name="adj2" fmla="val 871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4EBAB4-5611-45EA-078B-4709910524DC}"/>
              </a:ext>
            </a:extLst>
          </p:cNvPr>
          <p:cNvSpPr txBox="1"/>
          <p:nvPr/>
        </p:nvSpPr>
        <p:spPr>
          <a:xfrm>
            <a:off x="3587892" y="3735572"/>
            <a:ext cx="1409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800" dirty="0">
                <a:solidFill>
                  <a:schemeClr val="bg1"/>
                </a:solidFill>
              </a:rPr>
              <a:t>网关的负载均衡设置成</a:t>
            </a:r>
            <a:r>
              <a:rPr lang="zh-CN" altLang="en-US" sz="800" dirty="0">
                <a:solidFill>
                  <a:schemeClr val="bg1"/>
                </a:solidFill>
              </a:rPr>
              <a:t> </a:t>
            </a:r>
            <a:r>
              <a:rPr lang="en-US" altLang="zh-CN" sz="800" dirty="0">
                <a:solidFill>
                  <a:schemeClr val="bg1"/>
                </a:solidFill>
              </a:rPr>
              <a:t>15s</a:t>
            </a:r>
            <a:r>
              <a:rPr lang="zh-CN" altLang="en-US" sz="800" dirty="0">
                <a:solidFill>
                  <a:schemeClr val="bg1"/>
                </a:solidFill>
              </a:rPr>
              <a:t> 健康检查够吗？</a:t>
            </a:r>
            <a:endParaRPr lang="en-CN" sz="8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A48FA-EC1A-E091-16C6-84582FE6C942}"/>
              </a:ext>
            </a:extLst>
          </p:cNvPr>
          <p:cNvGrpSpPr/>
          <p:nvPr/>
        </p:nvGrpSpPr>
        <p:grpSpPr>
          <a:xfrm>
            <a:off x="5830607" y="2973715"/>
            <a:ext cx="431260" cy="369332"/>
            <a:chOff x="2500603" y="2139820"/>
            <a:chExt cx="416767" cy="40011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3B80E8C-12B1-727F-AE45-75FB3F936576}"/>
                </a:ext>
              </a:extLst>
            </p:cNvPr>
            <p:cNvSpPr/>
            <p:nvPr/>
          </p:nvSpPr>
          <p:spPr>
            <a:xfrm>
              <a:off x="2500604" y="2139820"/>
              <a:ext cx="356614" cy="385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379926-76EB-7E40-A1F7-9AD36C3D345F}"/>
                </a:ext>
              </a:extLst>
            </p:cNvPr>
            <p:cNvSpPr txBox="1"/>
            <p:nvPr/>
          </p:nvSpPr>
          <p:spPr>
            <a:xfrm>
              <a:off x="2500603" y="2139820"/>
              <a:ext cx="416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rPr>
                <a:t>？</a:t>
              </a:r>
              <a:endParaRPr lang="en-CN" sz="2000" b="1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endParaRPr>
            </a:p>
          </p:txBody>
        </p:sp>
      </p:grp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19DAC9B-8650-3A37-CC1F-4978A8FC44D2}"/>
              </a:ext>
            </a:extLst>
          </p:cNvPr>
          <p:cNvSpPr/>
          <p:nvPr/>
        </p:nvSpPr>
        <p:spPr>
          <a:xfrm rot="10800000">
            <a:off x="5274067" y="3621629"/>
            <a:ext cx="1486760" cy="563624"/>
          </a:xfrm>
          <a:prstGeom prst="wedgeRectCallout">
            <a:avLst>
              <a:gd name="adj1" fmla="val -8374"/>
              <a:gd name="adj2" fmla="val 871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4F224F-7125-8CD1-F0AF-CF0B18DDBFC4}"/>
              </a:ext>
            </a:extLst>
          </p:cNvPr>
          <p:cNvSpPr txBox="1"/>
          <p:nvPr/>
        </p:nvSpPr>
        <p:spPr>
          <a:xfrm>
            <a:off x="5241537" y="3728242"/>
            <a:ext cx="160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800" dirty="0">
                <a:solidFill>
                  <a:schemeClr val="bg1"/>
                </a:solidFill>
              </a:rPr>
              <a:t>Pod</a:t>
            </a:r>
            <a:r>
              <a:rPr lang="zh-CN" altLang="en-US" sz="800" dirty="0">
                <a:solidFill>
                  <a:schemeClr val="bg1"/>
                </a:solidFill>
              </a:rPr>
              <a:t> 驱逐策略（</a:t>
            </a:r>
            <a:r>
              <a:rPr lang="en-US" altLang="zh-CN" sz="800" dirty="0">
                <a:solidFill>
                  <a:schemeClr val="bg1"/>
                </a:solidFill>
              </a:rPr>
              <a:t>PDB</a:t>
            </a:r>
            <a:r>
              <a:rPr lang="zh-CN" altLang="en-US" sz="800" dirty="0">
                <a:solidFill>
                  <a:schemeClr val="bg1"/>
                </a:solidFill>
              </a:rPr>
              <a:t>）是什么？</a:t>
            </a:r>
            <a:r>
              <a:rPr lang="en-US" altLang="zh-CN" sz="800" dirty="0" err="1">
                <a:solidFill>
                  <a:schemeClr val="bg1"/>
                </a:solidFill>
              </a:rPr>
              <a:t>maxUnavailable</a:t>
            </a:r>
            <a:r>
              <a:rPr lang="zh-CN" altLang="en-US" sz="800" dirty="0">
                <a:solidFill>
                  <a:schemeClr val="bg1"/>
                </a:solidFill>
              </a:rPr>
              <a:t> 设置为多少？</a:t>
            </a:r>
            <a:endParaRPr lang="en-CN" sz="8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A8EA9E-75BC-C94B-5926-D0A778EBE101}"/>
              </a:ext>
            </a:extLst>
          </p:cNvPr>
          <p:cNvGrpSpPr/>
          <p:nvPr/>
        </p:nvGrpSpPr>
        <p:grpSpPr>
          <a:xfrm>
            <a:off x="7541315" y="2981045"/>
            <a:ext cx="431260" cy="369332"/>
            <a:chOff x="2500603" y="2139820"/>
            <a:chExt cx="416767" cy="40011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6375EA4-4ABD-5137-345B-FF694FAF04F6}"/>
                </a:ext>
              </a:extLst>
            </p:cNvPr>
            <p:cNvSpPr/>
            <p:nvPr/>
          </p:nvSpPr>
          <p:spPr>
            <a:xfrm>
              <a:off x="2500604" y="2139820"/>
              <a:ext cx="356614" cy="385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E10D24-29FB-14F4-49EB-5897B58D1B87}"/>
                </a:ext>
              </a:extLst>
            </p:cNvPr>
            <p:cNvSpPr txBox="1"/>
            <p:nvPr/>
          </p:nvSpPr>
          <p:spPr>
            <a:xfrm>
              <a:off x="2500603" y="2139820"/>
              <a:ext cx="416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rPr>
                <a:t>？</a:t>
              </a:r>
              <a:endParaRPr lang="en-CN" sz="2000" b="1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endParaRPr>
            </a:p>
          </p:txBody>
        </p:sp>
      </p:grp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3B645B42-D18E-B6FD-51B4-B3871D9E41EC}"/>
              </a:ext>
            </a:extLst>
          </p:cNvPr>
          <p:cNvSpPr/>
          <p:nvPr/>
        </p:nvSpPr>
        <p:spPr>
          <a:xfrm rot="10800000">
            <a:off x="6984775" y="3628959"/>
            <a:ext cx="1486760" cy="563624"/>
          </a:xfrm>
          <a:prstGeom prst="wedgeRectCallout">
            <a:avLst>
              <a:gd name="adj1" fmla="val -425"/>
              <a:gd name="adj2" fmla="val 794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9D8FBD-AAD1-0532-A9DF-0F9DA9C372E1}"/>
              </a:ext>
            </a:extLst>
          </p:cNvPr>
          <p:cNvSpPr txBox="1"/>
          <p:nvPr/>
        </p:nvSpPr>
        <p:spPr>
          <a:xfrm>
            <a:off x="6952245" y="3735572"/>
            <a:ext cx="160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800" dirty="0">
                <a:solidFill>
                  <a:schemeClr val="bg1"/>
                </a:solidFill>
              </a:rPr>
              <a:t>CPU</a:t>
            </a:r>
            <a:r>
              <a:rPr lang="zh-CN" altLang="en-US" sz="800" dirty="0">
                <a:solidFill>
                  <a:schemeClr val="bg1"/>
                </a:solidFill>
              </a:rPr>
              <a:t> 和 内存的 </a:t>
            </a:r>
            <a:r>
              <a:rPr lang="en-US" altLang="zh-CN" sz="800" dirty="0">
                <a:solidFill>
                  <a:schemeClr val="bg1"/>
                </a:solidFill>
              </a:rPr>
              <a:t>limits</a:t>
            </a:r>
            <a:r>
              <a:rPr lang="zh-CN" altLang="en-US" sz="800" dirty="0">
                <a:solidFill>
                  <a:schemeClr val="bg1"/>
                </a:solidFill>
              </a:rPr>
              <a:t> 该怎么设置？</a:t>
            </a:r>
            <a:endParaRPr lang="en-CN" sz="800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09281D-F034-37BA-3CEA-F80E2C77EA67}"/>
              </a:ext>
            </a:extLst>
          </p:cNvPr>
          <p:cNvGrpSpPr/>
          <p:nvPr/>
        </p:nvGrpSpPr>
        <p:grpSpPr>
          <a:xfrm>
            <a:off x="9097711" y="2981045"/>
            <a:ext cx="431262" cy="369332"/>
            <a:chOff x="2500604" y="2139820"/>
            <a:chExt cx="416769" cy="40011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4E367C-C480-C451-135C-A40B6A71DECD}"/>
                </a:ext>
              </a:extLst>
            </p:cNvPr>
            <p:cNvSpPr/>
            <p:nvPr/>
          </p:nvSpPr>
          <p:spPr>
            <a:xfrm>
              <a:off x="2500604" y="2139820"/>
              <a:ext cx="356614" cy="385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ED809D-4FCF-7788-103A-36A56439ED62}"/>
                </a:ext>
              </a:extLst>
            </p:cNvPr>
            <p:cNvSpPr txBox="1"/>
            <p:nvPr/>
          </p:nvSpPr>
          <p:spPr>
            <a:xfrm>
              <a:off x="2500606" y="2139820"/>
              <a:ext cx="416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rPr>
                <a:t>？</a:t>
              </a:r>
              <a:endParaRPr lang="en-CN" sz="2000" b="1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endParaRPr>
            </a:p>
          </p:txBody>
        </p:sp>
      </p:grp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BD3F5F94-7785-ACD4-F111-7BA472529591}"/>
              </a:ext>
            </a:extLst>
          </p:cNvPr>
          <p:cNvSpPr/>
          <p:nvPr/>
        </p:nvSpPr>
        <p:spPr>
          <a:xfrm rot="10800000">
            <a:off x="8785593" y="3628959"/>
            <a:ext cx="1486760" cy="563624"/>
          </a:xfrm>
          <a:prstGeom prst="wedgeRectCallout">
            <a:avLst>
              <a:gd name="adj1" fmla="val -425"/>
              <a:gd name="adj2" fmla="val 70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D89D36-D9C8-834A-D89A-1DDCEE9F2D3E}"/>
              </a:ext>
            </a:extLst>
          </p:cNvPr>
          <p:cNvSpPr txBox="1"/>
          <p:nvPr/>
        </p:nvSpPr>
        <p:spPr>
          <a:xfrm>
            <a:off x="8753063" y="3735572"/>
            <a:ext cx="160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800" dirty="0">
                <a:solidFill>
                  <a:schemeClr val="bg1"/>
                </a:solidFill>
              </a:rPr>
              <a:t>应用的命名空间</a:t>
            </a:r>
            <a:r>
              <a:rPr lang="zh-CN" altLang="en-US" sz="800" dirty="0">
                <a:solidFill>
                  <a:schemeClr val="bg1"/>
                </a:solidFill>
              </a:rPr>
              <a:t> </a:t>
            </a:r>
            <a:r>
              <a:rPr lang="en-US" altLang="zh-CN" sz="800" dirty="0">
                <a:solidFill>
                  <a:schemeClr val="bg1"/>
                </a:solidFill>
              </a:rPr>
              <a:t>quota</a:t>
            </a:r>
            <a:r>
              <a:rPr lang="zh-CN" altLang="en-US" sz="800" dirty="0">
                <a:solidFill>
                  <a:schemeClr val="bg1"/>
                </a:solidFill>
              </a:rPr>
              <a:t> 值该设置多少？</a:t>
            </a:r>
            <a:endParaRPr lang="en-CN" sz="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240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16836F-92AB-4DF5-9596-86FC13D7AE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7" t="32573" r="58270" b="23184"/>
          <a:stretch/>
        </p:blipFill>
        <p:spPr>
          <a:xfrm>
            <a:off x="4584441" y="2569310"/>
            <a:ext cx="1494115" cy="1716551"/>
          </a:xfrm>
          <a:prstGeom prst="rect">
            <a:avLst/>
          </a:prstGeom>
        </p:spPr>
      </p:pic>
      <p:sp>
        <p:nvSpPr>
          <p:cNvPr id="3" name="文本框 1">
            <a:extLst>
              <a:ext uri="{FF2B5EF4-FFF2-40B4-BE49-F238E27FC236}">
                <a16:creationId xmlns:a16="http://schemas.microsoft.com/office/drawing/2014/main" id="{DF9333C6-D24D-091A-3663-375C64AC6EB5}"/>
              </a:ext>
            </a:extLst>
          </p:cNvPr>
          <p:cNvSpPr txBox="1"/>
          <p:nvPr/>
        </p:nvSpPr>
        <p:spPr>
          <a:xfrm>
            <a:off x="-148" y="629990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示例：一个云原生的应用开发要面对的问题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07CE5-D33F-2592-EAA8-FB13E92D8184}"/>
              </a:ext>
            </a:extLst>
          </p:cNvPr>
          <p:cNvSpPr txBox="1"/>
          <p:nvPr/>
        </p:nvSpPr>
        <p:spPr>
          <a:xfrm>
            <a:off x="3649826" y="5487240"/>
            <a:ext cx="43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基础设施的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版本变更暴露给了开发者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E73B5-DE1A-A9D1-CAD4-09736254A0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01"/>
          <a:stretch/>
        </p:blipFill>
        <p:spPr>
          <a:xfrm>
            <a:off x="6785263" y="1483431"/>
            <a:ext cx="3062299" cy="38797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E2BB8-67FA-9296-DD65-E22DC0BD6A3C}"/>
              </a:ext>
            </a:extLst>
          </p:cNvPr>
          <p:cNvCxnSpPr/>
          <p:nvPr/>
        </p:nvCxnSpPr>
        <p:spPr>
          <a:xfrm>
            <a:off x="6153214" y="3443522"/>
            <a:ext cx="1662545" cy="992817"/>
          </a:xfrm>
          <a:prstGeom prst="straightConnector1">
            <a:avLst/>
          </a:prstGeom>
          <a:ln w="31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0173DB-FB97-4088-5E2F-5D0404E37361}"/>
              </a:ext>
            </a:extLst>
          </p:cNvPr>
          <p:cNvCxnSpPr>
            <a:cxnSpLocks/>
          </p:cNvCxnSpPr>
          <p:nvPr/>
        </p:nvCxnSpPr>
        <p:spPr>
          <a:xfrm flipV="1">
            <a:off x="6113445" y="2569310"/>
            <a:ext cx="1742081" cy="729778"/>
          </a:xfrm>
          <a:prstGeom prst="straightConnector1">
            <a:avLst/>
          </a:prstGeom>
          <a:ln w="31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Programmer">
            <a:extLst>
              <a:ext uri="{FF2B5EF4-FFF2-40B4-BE49-F238E27FC236}">
                <a16:creationId xmlns:a16="http://schemas.microsoft.com/office/drawing/2014/main" id="{6E5228B9-38E4-3FE2-F1CF-9C235FC0F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211" y="2934199"/>
            <a:ext cx="913576" cy="89817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21933-A843-83C2-23FC-A753240F587A}"/>
              </a:ext>
            </a:extLst>
          </p:cNvPr>
          <p:cNvCxnSpPr>
            <a:cxnSpLocks/>
          </p:cNvCxnSpPr>
          <p:nvPr/>
        </p:nvCxnSpPr>
        <p:spPr>
          <a:xfrm>
            <a:off x="3406787" y="3388892"/>
            <a:ext cx="1010920" cy="0"/>
          </a:xfrm>
          <a:prstGeom prst="straightConnector1">
            <a:avLst/>
          </a:prstGeom>
          <a:ln w="3175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33A546-F966-FBB8-B225-86D89634AF49}"/>
              </a:ext>
            </a:extLst>
          </p:cNvPr>
          <p:cNvSpPr txBox="1"/>
          <p:nvPr/>
        </p:nvSpPr>
        <p:spPr>
          <a:xfrm>
            <a:off x="2452680" y="384358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i="1" dirty="0"/>
              <a:t>应用开发者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821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80" y="226060"/>
            <a:ext cx="2667635" cy="1079500"/>
          </a:xfrm>
          <a:prstGeom prst="rect">
            <a:avLst/>
          </a:prstGeom>
        </p:spPr>
      </p:pic>
      <p:sp>
        <p:nvSpPr>
          <p:cNvPr id="3" name="文本框 1">
            <a:extLst>
              <a:ext uri="{FF2B5EF4-FFF2-40B4-BE49-F238E27FC236}">
                <a16:creationId xmlns:a16="http://schemas.microsoft.com/office/drawing/2014/main" id="{A1B12D47-E299-5622-B2E8-9FD6AB497BF1}"/>
              </a:ext>
            </a:extLst>
          </p:cNvPr>
          <p:cNvSpPr txBox="1"/>
          <p:nvPr/>
        </p:nvSpPr>
        <p:spPr>
          <a:xfrm>
            <a:off x="-148" y="629990"/>
            <a:ext cx="801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示例：一个云原生的应用开发要面对的问题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FA4BE-9400-22BD-BB3E-3BB23445239B}"/>
              </a:ext>
            </a:extLst>
          </p:cNvPr>
          <p:cNvSpPr txBox="1"/>
          <p:nvPr/>
        </p:nvSpPr>
        <p:spPr>
          <a:xfrm>
            <a:off x="3554368" y="532315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传统运维方式</a:t>
            </a:r>
            <a:r>
              <a:rPr lang="en-US" dirty="0" err="1"/>
              <a:t>面临观念变革</a:t>
            </a:r>
            <a:r>
              <a:rPr lang="zh-CN" altLang="en-US" dirty="0"/>
              <a:t>，从过程式到声明式。</a:t>
            </a:r>
            <a:endParaRPr lang="en-CN" dirty="0"/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6A9B3A0D-7AED-D364-7E13-569F19767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7698" y="1511233"/>
            <a:ext cx="913576" cy="898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A5A63-1965-D38E-FC04-B2BA282808E9}"/>
              </a:ext>
            </a:extLst>
          </p:cNvPr>
          <p:cNvSpPr txBox="1"/>
          <p:nvPr/>
        </p:nvSpPr>
        <p:spPr>
          <a:xfrm>
            <a:off x="6197364" y="193098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i="1" dirty="0"/>
              <a:t>应用开发者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50DF6430-1BA2-6687-0913-F859741F6ABD}"/>
              </a:ext>
            </a:extLst>
          </p:cNvPr>
          <p:cNvSpPr/>
          <p:nvPr/>
        </p:nvSpPr>
        <p:spPr>
          <a:xfrm rot="10800000">
            <a:off x="2358322" y="3688646"/>
            <a:ext cx="1782952" cy="857376"/>
          </a:xfrm>
          <a:prstGeom prst="wedgeEllipseCallout">
            <a:avLst>
              <a:gd name="adj1" fmla="val -40896"/>
              <a:gd name="adj2" fmla="val 80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01F41-6D4E-A1EF-0089-82D65AA4AC7F}"/>
              </a:ext>
            </a:extLst>
          </p:cNvPr>
          <p:cNvSpPr txBox="1"/>
          <p:nvPr/>
        </p:nvSpPr>
        <p:spPr>
          <a:xfrm>
            <a:off x="2467938" y="3919254"/>
            <a:ext cx="16226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 dirty="0">
                <a:solidFill>
                  <a:schemeClr val="bg1"/>
                </a:solidFill>
              </a:rPr>
              <a:t>我服务的高可用该怎么设置</a:t>
            </a:r>
            <a:r>
              <a:rPr lang="zh-CN" altLang="en-US" sz="1050" dirty="0">
                <a:solidFill>
                  <a:schemeClr val="bg1"/>
                </a:solidFill>
              </a:rPr>
              <a:t>？</a:t>
            </a:r>
            <a:endParaRPr lang="en-CN" sz="105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2F1811-3F9A-7543-B84F-11006FE745D7}"/>
              </a:ext>
            </a:extLst>
          </p:cNvPr>
          <p:cNvGrpSpPr/>
          <p:nvPr/>
        </p:nvGrpSpPr>
        <p:grpSpPr>
          <a:xfrm>
            <a:off x="7640809" y="2703054"/>
            <a:ext cx="613621" cy="541541"/>
            <a:chOff x="2500604" y="2139820"/>
            <a:chExt cx="443417" cy="38566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34F97F-B9A2-5877-DC89-032C8BDEDA6F}"/>
                </a:ext>
              </a:extLst>
            </p:cNvPr>
            <p:cNvSpPr/>
            <p:nvPr/>
          </p:nvSpPr>
          <p:spPr>
            <a:xfrm>
              <a:off x="2500604" y="2139820"/>
              <a:ext cx="356614" cy="385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DAC40-F43D-849B-FF71-033AECF5F32A}"/>
                </a:ext>
              </a:extLst>
            </p:cNvPr>
            <p:cNvSpPr txBox="1"/>
            <p:nvPr/>
          </p:nvSpPr>
          <p:spPr>
            <a:xfrm>
              <a:off x="2546918" y="2201348"/>
              <a:ext cx="397103" cy="284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rPr>
                <a:t>？</a:t>
              </a:r>
              <a:endParaRPr lang="en-CN" sz="2000" b="1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endParaRPr>
            </a:p>
          </p:txBody>
        </p:sp>
      </p:grp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0FE79CA0-4F35-3FD4-9DAB-556A81BFE046}"/>
              </a:ext>
            </a:extLst>
          </p:cNvPr>
          <p:cNvSpPr/>
          <p:nvPr/>
        </p:nvSpPr>
        <p:spPr>
          <a:xfrm rot="10800000">
            <a:off x="4948320" y="3811063"/>
            <a:ext cx="1782952" cy="857376"/>
          </a:xfrm>
          <a:prstGeom prst="wedgeEllipseCallout">
            <a:avLst>
              <a:gd name="adj1" fmla="val -15701"/>
              <a:gd name="adj2" fmla="val 90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406CAF-F26F-6B58-00F2-4E920EFB9D3D}"/>
              </a:ext>
            </a:extLst>
          </p:cNvPr>
          <p:cNvSpPr txBox="1"/>
          <p:nvPr/>
        </p:nvSpPr>
        <p:spPr>
          <a:xfrm>
            <a:off x="5171279" y="4053200"/>
            <a:ext cx="1885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 dirty="0">
                <a:solidFill>
                  <a:schemeClr val="bg1"/>
                </a:solidFill>
              </a:rPr>
              <a:t>怎么配置灾备多活</a:t>
            </a:r>
            <a:r>
              <a:rPr lang="zh-CN" altLang="en-US" sz="1050" dirty="0">
                <a:solidFill>
                  <a:schemeClr val="bg1"/>
                </a:solidFill>
              </a:rPr>
              <a:t>？</a:t>
            </a:r>
            <a:endParaRPr lang="en-CN" sz="1050" dirty="0">
              <a:solidFill>
                <a:schemeClr val="bg1"/>
              </a:solidFill>
            </a:endParaRP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7956D5CE-9E6E-B7FA-5D1A-54090041ADB1}"/>
              </a:ext>
            </a:extLst>
          </p:cNvPr>
          <p:cNvSpPr/>
          <p:nvPr/>
        </p:nvSpPr>
        <p:spPr>
          <a:xfrm rot="10800000">
            <a:off x="7463035" y="3785233"/>
            <a:ext cx="1782952" cy="857376"/>
          </a:xfrm>
          <a:prstGeom prst="wedgeEllipseCallout">
            <a:avLst>
              <a:gd name="adj1" fmla="val 17892"/>
              <a:gd name="adj2" fmla="val 867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F30C87-93A3-E624-0500-7EF580C595DA}"/>
              </a:ext>
            </a:extLst>
          </p:cNvPr>
          <p:cNvSpPr txBox="1"/>
          <p:nvPr/>
        </p:nvSpPr>
        <p:spPr>
          <a:xfrm>
            <a:off x="7507012" y="4052195"/>
            <a:ext cx="188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 dirty="0">
                <a:solidFill>
                  <a:schemeClr val="bg1"/>
                </a:solidFill>
              </a:rPr>
              <a:t>怎么设置基于流量的多版本灰度</a:t>
            </a:r>
            <a:r>
              <a:rPr lang="zh-CN" altLang="en-US" sz="1050" dirty="0">
                <a:solidFill>
                  <a:schemeClr val="bg1"/>
                </a:solidFill>
              </a:rPr>
              <a:t>？</a:t>
            </a:r>
            <a:endParaRPr lang="en-CN" sz="1050" dirty="0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F27377-0C99-0164-C8E9-AC0B7A722358}"/>
              </a:ext>
            </a:extLst>
          </p:cNvPr>
          <p:cNvGrpSpPr/>
          <p:nvPr/>
        </p:nvGrpSpPr>
        <p:grpSpPr>
          <a:xfrm>
            <a:off x="5789189" y="2695975"/>
            <a:ext cx="613621" cy="541541"/>
            <a:chOff x="2500604" y="2139820"/>
            <a:chExt cx="443417" cy="38566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DCA278E-6E77-4CDC-A3DE-4EB78831D858}"/>
                </a:ext>
              </a:extLst>
            </p:cNvPr>
            <p:cNvSpPr/>
            <p:nvPr/>
          </p:nvSpPr>
          <p:spPr>
            <a:xfrm>
              <a:off x="2500604" y="2139820"/>
              <a:ext cx="356614" cy="385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B56226-21A5-1847-AE8D-90A6BD173283}"/>
                </a:ext>
              </a:extLst>
            </p:cNvPr>
            <p:cNvSpPr txBox="1"/>
            <p:nvPr/>
          </p:nvSpPr>
          <p:spPr>
            <a:xfrm>
              <a:off x="2546918" y="2201348"/>
              <a:ext cx="397103" cy="284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rPr>
                <a:t>？</a:t>
              </a:r>
              <a:endParaRPr lang="en-CN" sz="2000" b="1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7F215B-2903-15D2-0134-BBE8C00F8155}"/>
              </a:ext>
            </a:extLst>
          </p:cNvPr>
          <p:cNvGrpSpPr/>
          <p:nvPr/>
        </p:nvGrpSpPr>
        <p:grpSpPr>
          <a:xfrm>
            <a:off x="3843843" y="2677064"/>
            <a:ext cx="613621" cy="541541"/>
            <a:chOff x="2500604" y="2139820"/>
            <a:chExt cx="443417" cy="38566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7E1349-9096-8BC0-FBBD-59427A9BDE8F}"/>
                </a:ext>
              </a:extLst>
            </p:cNvPr>
            <p:cNvSpPr/>
            <p:nvPr/>
          </p:nvSpPr>
          <p:spPr>
            <a:xfrm>
              <a:off x="2500604" y="2139820"/>
              <a:ext cx="356614" cy="385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8D63AD-C821-AB92-8C2E-5E0BF4041825}"/>
                </a:ext>
              </a:extLst>
            </p:cNvPr>
            <p:cNvSpPr txBox="1"/>
            <p:nvPr/>
          </p:nvSpPr>
          <p:spPr>
            <a:xfrm>
              <a:off x="2546918" y="2201348"/>
              <a:ext cx="397103" cy="284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libaba PuHuiTi H" pitchFamily="18" charset="-122"/>
                  <a:ea typeface="Alibaba PuHuiTi H" pitchFamily="18" charset="-122"/>
                  <a:cs typeface="Alibaba PuHuiTi H" pitchFamily="18" charset="-122"/>
                </a:rPr>
                <a:t>？</a:t>
              </a:r>
              <a:endParaRPr lang="en-CN" sz="2000" b="1" dirty="0">
                <a:solidFill>
                  <a:schemeClr val="bg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329263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DOCER_TEMPLATE_OPEN_ONCE_MARK" val="1"/>
  <p:tag name="COMMONDATA" val="eyJoZGlkIjoiNGQwMWYwZTRiMDRmYzM4YzA5OTBlMTk4ZjIxZjMwO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Oval 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Oval 3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Rectangle 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Oval 3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Oval 3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30"/>
  <p:tag name="KSO_WM_TAG_VERSION" val="1.0"/>
  <p:tag name="KSO_WM_SLIDE_ID" val="custom160530_5"/>
  <p:tag name="KSO_WM_SLIDE_INDEX" val="5"/>
  <p:tag name="KSO_WM_SLIDE_ITEM_CNT" val="2"/>
  <p:tag name="KSO_WM_SLIDE_LAYOUT" val="a_d_f"/>
  <p:tag name="KSO_WM_SLIDE_LAYOUT_CNT" val="1_1_1"/>
  <p:tag name="KSO_WM_SLIDE_TYPE" val="text"/>
  <p:tag name="KSO_WM_BEAUTIFY_FLAG" val="#wm#"/>
  <p:tag name="KSO_WM_SLIDE_POSITION" val="122*101"/>
  <p:tag name="KSO_WM_SLIDE_SIZE" val="715*419"/>
  <p:tag name="KSO_WM_SPECIAL_SOURCE" val="bdnul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Freeform 2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30"/>
  <p:tag name="KSO_WM_TAG_VERSION" val="1.0"/>
  <p:tag name="KSO_WM_SLIDE_ID" val="custom160530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  <p:tag name="KSO_WM_SPECIAL_SOURCE" val="bdnul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30"/>
  <p:tag name="KSO_WM_TAG_VERSION" val="1.0"/>
  <p:tag name="KSO_WM_SLIDE_ID" val="custom160530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  <p:tag name="KSO_WM_SPECIAL_SOURCE" val="bdnul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80303"/>
  <p:tag name="MH_LIBRARY" val="GRAPHIC"/>
  <p:tag name="KSO_WM_TEMPLATE_CATEGORY" val="custom"/>
  <p:tag name="KSO_WM_TEMPLATE_INDEX" val="160530"/>
  <p:tag name="KSO_WM_TAG_VERSION" val="1.0"/>
  <p:tag name="KSO_WM_SLIDE_ID" val="custom160530_32"/>
  <p:tag name="KSO_WM_SLIDE_INDEX" val="32"/>
  <p:tag name="KSO_WM_SLIDE_ITEM_CNT" val="2"/>
  <p:tag name="KSO_WM_SLIDE_LAYOUT" val="a_d"/>
  <p:tag name="KSO_WM_SLIDE_LAYOUT_CNT" val="1_1"/>
  <p:tag name="KSO_WM_SLIDE_TYPE" val="endPage"/>
  <p:tag name="KSO_WM_BEAUTIFY_FLAG" val="#wm#"/>
  <p:tag name="KSO_WM_SPECIAL_SOURCE" val="bdnul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9160210"/>
  <p:tag name="MH" val="20151022170601"/>
  <p:tag name="MH_LIBRARY" val="GRAPHIC"/>
  <p:tag name="MH_ORDER" val="Pentagon 31"/>
  <p:tag name="KSO_WM_UNIT_TYPE" val="a"/>
  <p:tag name="KSO_WM_UNIT_INDEX" val="1"/>
  <p:tag name="KSO_WM_UNIT_ID" val="custom9160210_12*a*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圆角矩形 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Pentagon 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Rounded Rectangle 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2170601"/>
  <p:tag name="MH_LIBRARY" val="GRAPHIC"/>
  <p:tag name="MH_ORDER" val="Rectangle 33"/>
</p:tagLst>
</file>

<file path=ppt/theme/theme1.xml><?xml version="1.0" encoding="utf-8"?>
<a:theme xmlns:a="http://schemas.openxmlformats.org/drawingml/2006/main" name="Office 主题">
  <a:themeElements>
    <a:clrScheme name="1605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5D0"/>
      </a:accent1>
      <a:accent2>
        <a:srgbClr val="ED7D31"/>
      </a:accent2>
      <a:accent3>
        <a:srgbClr val="70AD47"/>
      </a:accent3>
      <a:accent4>
        <a:srgbClr val="6F6F6F"/>
      </a:accent4>
      <a:accent5>
        <a:srgbClr val="4472C4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12192</TotalTime>
  <Words>2020</Words>
  <Application>Microsoft Macintosh PowerPoint</Application>
  <PresentationFormat>Widescreen</PresentationFormat>
  <Paragraphs>456</Paragraphs>
  <Slides>32</Slides>
  <Notes>30</Notes>
  <HiddenSlides>8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7" baseType="lpstr">
      <vt:lpstr>-apple-system</vt:lpstr>
      <vt:lpstr>Alibaba PuHuiTi 2 65 Medium</vt:lpstr>
      <vt:lpstr>Alibaba PuHuiTi H</vt:lpstr>
      <vt:lpstr>Alibaba PuHuiTi L</vt:lpstr>
      <vt:lpstr>Alibaba PuHuiTi M</vt:lpstr>
      <vt:lpstr>Alibaba PuHuiTi R</vt:lpstr>
      <vt:lpstr>Alibaba-PuHuiTi-R</vt:lpstr>
      <vt:lpstr>Hei</vt:lpstr>
      <vt:lpstr>楷体</vt:lpstr>
      <vt:lpstr>Microsoft YaHei</vt:lpstr>
      <vt:lpstr>Source Han Sans CN Normal</vt:lpstr>
      <vt:lpstr>system-ui</vt:lpstr>
      <vt:lpstr>Univers LT Std 47 Light Condens</vt:lpstr>
      <vt:lpstr>Univers LT Std 57 Condensed</vt:lpstr>
      <vt:lpstr>字魂59号-创粗黑</vt:lpstr>
      <vt:lpstr>阿里巴巴普惠体 M</vt:lpstr>
      <vt:lpstr>Alibaba Sans</vt:lpstr>
      <vt:lpstr>Arial</vt:lpstr>
      <vt:lpstr>Calibri</vt:lpstr>
      <vt:lpstr>Helvetica Neue</vt:lpstr>
      <vt:lpstr>Helvetica Neue Medium</vt:lpstr>
      <vt:lpstr>Open Sans</vt:lpstr>
      <vt:lpstr>Roboto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IOSF</dc:title>
  <dc:subject>BOSSPPT 2017-2018</dc:subject>
  <dc:creator>BOSSPPT 2017-2018</dc:creator>
  <cp:keywords>BOSSPPT顶尖职业文案</cp:keywords>
  <dc:description>BOSSPPT致力于提供高质量，有品质的模板，拒绝垃圾模板！_x000d__x000d__x000d__x000d__x000d__x000d__x000d__x000d__x000d__x000d__x000d__x000d__x000d__x000d__x000d__x000d__x000d__x000d__x000d__x000d__x000d__x000d__x000d__x000d__x000d__x000d__x000d__x000d__x000d__x000d__x000d__x000d__x000d__x000d__x000d__x000d__x000d__x000d__x000d_
本模板由bossppt设计师制作或制作师二次制作整理，bossppt为此花费了大量心血。_x000d__x000d__x000d__x000d__x000d__x000d__x000d__x000d__x000d__x000d__x000d__x000d__x000d__x000d__x000d__x000d__x000d__x000d__x000d__x000d__x000d__x000d__x000d__x000d__x000d__x000d__x000d__x000d__x000d__x000d__x000d__x000d__x000d__x000d__x000d__x000d__x000d__x000d__x000d_
如果非本店购买，请直接向盗版店进行索赔。_x000d__x000d__x000d__x000d__x000d__x000d__x000d__x000d__x000d__x000d__x000d__x000d__x000d__x000d__x000d__x000d__x000d__x000d__x000d__x000d__x000d__x000d__x000d__x000d__x000d__x000d__x000d__x000d__x000d__x000d__x000d__x000d__x000d__x000d__x000d__x000d__x000d__x000d__x000d_
本店淘宝唯一购买网址：https://chinappt.taobao.com</dc:description>
  <cp:lastModifiedBy>Microsoft Office User</cp:lastModifiedBy>
  <cp:revision>553</cp:revision>
  <dcterms:created xsi:type="dcterms:W3CDTF">2022-01-25T15:25:00Z</dcterms:created>
  <dcterms:modified xsi:type="dcterms:W3CDTF">2022-11-07T12:04:14Z</dcterms:modified>
  <cp:category>店铺： BOSSPPT顶尖职业文案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name">
    <vt:lpwstr>欧美风旅游品牌宣传.pptx</vt:lpwstr>
  </property>
  <property fmtid="{D5CDD505-2E9C-101B-9397-08002B2CF9AE}" pid="4" name="fileid">
    <vt:lpwstr>861667</vt:lpwstr>
  </property>
  <property fmtid="{D5CDD505-2E9C-101B-9397-08002B2CF9AE}" pid="5" name="search_tags">
    <vt:lpwstr>PPT模板</vt:lpwstr>
  </property>
  <property fmtid="{D5CDD505-2E9C-101B-9397-08002B2CF9AE}" pid="6" name="ICV">
    <vt:lpwstr>5797862B51574D5BB797E4276C1F34ED</vt:lpwstr>
  </property>
</Properties>
</file>